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Helvetica Neue" panose="02000503000000020004" pitchFamily="2" charset="0"/>
      <p:regular r:id="rId16"/>
      <p:bold r:id="rId17"/>
      <p:italic r:id="rId18"/>
      <p:boldItalic r:id="rId19"/>
    </p:embeddedFont>
    <p:embeddedFont>
      <p:font typeface="Helvetica Neue Light" panose="02000403000000020004" pitchFamily="2" charset="0"/>
      <p:regular r:id="rId20"/>
      <p:bold r:id="rId21"/>
      <p:italic r:id="rId22"/>
      <p:boldItalic r:id="rId23"/>
    </p:embeddedFont>
    <p:embeddedFont>
      <p:font typeface="Lato" panose="020F0502020204030203" pitchFamily="34" charset="0"/>
      <p:regular r:id="rId24"/>
      <p:bold r:id="rId25"/>
      <p:italic r:id="rId26"/>
      <p:boldItalic r:id="rId27"/>
    </p:embeddedFont>
    <p:embeddedFont>
      <p:font typeface="Lato Black" panose="020F0502020204030203" pitchFamily="34" charset="0"/>
      <p:bold r:id="rId28"/>
      <p:italic r:id="rId29"/>
      <p:boldItalic r:id="rId30"/>
    </p:embeddedFont>
    <p:embeddedFont>
      <p:font typeface="Open Sans" panose="020B060603050402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CF98EC-A9E2-44D7-9900-E0162541C48C}">
  <a:tblStyle styleId="{1CCF98EC-A9E2-44D7-9900-E0162541C48C}" styleName="Table_0">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tcStyle>
    </a:band1H>
    <a:band2H>
      <a:tcTxStyle b="off" i="off"/>
      <a:tcStyle>
        <a:tcBdr/>
        <a:fill>
          <a:solidFill>
            <a:srgbClr val="E3E5E8"/>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a:tcStyle>
        <a:tcBdr/>
      </a:tcStyle>
    </a:seCell>
    <a:swCell>
      <a:tcTxStyle/>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4"/>
  </p:normalViewPr>
  <p:slideViewPr>
    <p:cSldViewPr snapToGrid="0">
      <p:cViewPr>
        <p:scale>
          <a:sx n="109" d="100"/>
          <a:sy n="109" d="100"/>
        </p:scale>
        <p:origin x="-2552" y="4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c039bc609_2_7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7c039bc609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c039bc609_2_8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7c039bc609_2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7c039bc609_2_9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7c039bc609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7c41e5474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7c41e547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c039bc60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7c039bc6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c41e54749_0_7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7c41e5474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c41e54749_0_1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7c41e54749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c41e54749_0_24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g7c41e54749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c039bc609_2_14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g7c039bc609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7c039bc609_2_1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7c039bc609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7c039bc609_2_15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7c039bc609_2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7c039bc609_2_15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g7c039bc609_2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b.com/37designs"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56" name="Google Shape;56;p14"/>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7" name="Google Shape;57;p14"/>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8" name="Google Shape;58;p14"/>
          <p:cNvSpPr txBox="1"/>
          <p:nvPr/>
        </p:nvSpPr>
        <p:spPr>
          <a:xfrm rot="-5400000">
            <a:off x="-771675" y="2405200"/>
            <a:ext cx="2380500" cy="168000"/>
          </a:xfrm>
          <a:prstGeom prst="rect">
            <a:avLst/>
          </a:prstGeom>
          <a:noFill/>
          <a:ln>
            <a:noFill/>
          </a:ln>
        </p:spPr>
        <p:txBody>
          <a:bodyPr spcFirstLastPara="1" wrap="square" lIns="26775" tIns="26775" rIns="26775" bIns="26775" anchor="ctr" anchorCtr="0">
            <a:noAutofit/>
          </a:bodyPr>
          <a:lstStyle/>
          <a:p>
            <a:pPr marL="0" marR="0" lvl="0" indent="0" algn="r" rtl="0">
              <a:lnSpc>
                <a:spcPct val="100000"/>
              </a:lnSpc>
              <a:spcBef>
                <a:spcPts val="0"/>
              </a:spcBef>
              <a:spcAft>
                <a:spcPts val="0"/>
              </a:spcAft>
              <a:buClr>
                <a:srgbClr val="53585F"/>
              </a:buClr>
              <a:buSzPts val="700"/>
              <a:buFont typeface="Open Sans"/>
              <a:buNone/>
            </a:pPr>
            <a:r>
              <a:rPr lang="en" sz="700" b="1" i="0" u="none" strike="noStrike" cap="none">
                <a:solidFill>
                  <a:srgbClr val="53585F"/>
                </a:solidFill>
                <a:latin typeface="Open Sans"/>
                <a:ea typeface="Open Sans"/>
                <a:cs typeface="Open Sans"/>
                <a:sym typeface="Open Sans"/>
              </a:rPr>
              <a:t>New Media Drivers License</a:t>
            </a:r>
            <a:r>
              <a:rPr lang="en" sz="700" b="0" i="0" u="none" strike="noStrike" cap="none">
                <a:solidFill>
                  <a:srgbClr val="53585F"/>
                </a:solidFill>
                <a:latin typeface="Open Sans"/>
                <a:ea typeface="Open Sans"/>
                <a:cs typeface="Open Sans"/>
                <a:sym typeface="Open Sans"/>
              </a:rPr>
              <a:t>   </a:t>
            </a:r>
            <a:r>
              <a:rPr lang="en" sz="700" b="0" i="0" u="none" strike="noStrike" cap="none">
                <a:solidFill>
                  <a:srgbClr val="DCDEE0"/>
                </a:solidFill>
                <a:latin typeface="Open Sans"/>
                <a:ea typeface="Open Sans"/>
                <a:cs typeface="Open Sans"/>
                <a:sym typeface="Open Sans"/>
              </a:rPr>
              <a:t>|</a:t>
            </a:r>
            <a:r>
              <a:rPr lang="en" sz="700" b="0" i="0" u="none" strike="noStrike" cap="none">
                <a:solidFill>
                  <a:srgbClr val="53585F"/>
                </a:solidFill>
                <a:latin typeface="Open Sans"/>
                <a:ea typeface="Open Sans"/>
                <a:cs typeface="Open Sans"/>
                <a:sym typeface="Open Sans"/>
              </a:rPr>
              <a:t>   MSU Advertising 420</a:t>
            </a:r>
            <a:endParaRPr sz="500"/>
          </a:p>
        </p:txBody>
      </p:sp>
      <p:pic>
        <p:nvPicPr>
          <p:cNvPr id="59" name="Google Shape;59;p14" descr="MSU New Media DL.png"/>
          <p:cNvPicPr preferRelativeResize="0"/>
          <p:nvPr/>
        </p:nvPicPr>
        <p:blipFill rotWithShape="1">
          <a:blip r:embed="rId2">
            <a:alphaModFix/>
          </a:blip>
          <a:srcRect/>
          <a:stretch/>
        </p:blipFill>
        <p:spPr>
          <a:xfrm>
            <a:off x="78650" y="4349670"/>
            <a:ext cx="679746" cy="689165"/>
          </a:xfrm>
          <a:prstGeom prst="rect">
            <a:avLst/>
          </a:prstGeom>
          <a:noFill/>
          <a:ln>
            <a:noFill/>
          </a:ln>
        </p:spPr>
      </p:pic>
      <p:sp>
        <p:nvSpPr>
          <p:cNvPr id="60" name="Google Shape;60;p1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ry" type="tx">
  <p:cSld name="TITLE_AND_BODY">
    <p:spTree>
      <p:nvGrpSpPr>
        <p:cNvPr id="1" name="Shape 61"/>
        <p:cNvGrpSpPr/>
        <p:nvPr/>
      </p:nvGrpSpPr>
      <p:grpSpPr>
        <a:xfrm>
          <a:off x="0" y="0"/>
          <a:ext cx="0" cy="0"/>
          <a:chOff x="0" y="0"/>
          <a:chExt cx="0" cy="0"/>
        </a:xfrm>
      </p:grpSpPr>
      <p:pic>
        <p:nvPicPr>
          <p:cNvPr id="62" name="Google Shape;62;p15" descr="37logo.ai"/>
          <p:cNvPicPr preferRelativeResize="0"/>
          <p:nvPr/>
        </p:nvPicPr>
        <p:blipFill rotWithShape="1">
          <a:blip r:embed="rId2">
            <a:alphaModFix/>
          </a:blip>
          <a:srcRect/>
          <a:stretch/>
        </p:blipFill>
        <p:spPr>
          <a:xfrm>
            <a:off x="1411491" y="4725739"/>
            <a:ext cx="1024064" cy="295478"/>
          </a:xfrm>
          <a:prstGeom prst="rect">
            <a:avLst/>
          </a:prstGeom>
          <a:noFill/>
          <a:ln>
            <a:noFill/>
          </a:ln>
        </p:spPr>
      </p:pic>
      <p:sp>
        <p:nvSpPr>
          <p:cNvPr id="63" name="Google Shape;63;p15"/>
          <p:cNvSpPr txBox="1"/>
          <p:nvPr/>
        </p:nvSpPr>
        <p:spPr>
          <a:xfrm>
            <a:off x="5724680" y="4788051"/>
            <a:ext cx="1929089" cy="144066"/>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REPORT</a:t>
            </a:r>
            <a:r>
              <a:rPr lang="en" sz="600" b="1" i="0" u="none" strike="noStrike" cap="none">
                <a:solidFill>
                  <a:srgbClr val="000000"/>
                </a:solidFill>
                <a:latin typeface="Lato"/>
                <a:ea typeface="Lato"/>
                <a:cs typeface="Lato"/>
                <a:sym typeface="Lato"/>
              </a:rPr>
              <a:t>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DIGITAL MARKETING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a:t>
            </a:r>
            <a:r>
              <a:rPr lang="en" sz="600" b="0" i="0" u="none" strike="noStrike" cap="none">
                <a:solidFill>
                  <a:srgbClr val="000000"/>
                </a:solidFill>
                <a:latin typeface="Lato"/>
                <a:ea typeface="Lato"/>
                <a:cs typeface="Lato"/>
                <a:sym typeface="Lato"/>
              </a:rPr>
              <a:t>APRIL 2018</a:t>
            </a:r>
            <a:endParaRPr sz="500"/>
          </a:p>
        </p:txBody>
      </p:sp>
      <p:sp>
        <p:nvSpPr>
          <p:cNvPr id="64" name="Google Shape;64;p15"/>
          <p:cNvSpPr/>
          <p:nvPr/>
        </p:nvSpPr>
        <p:spPr>
          <a:xfrm>
            <a:off x="1143000" y="5108733"/>
            <a:ext cx="6858000" cy="63991"/>
          </a:xfrm>
          <a:prstGeom prst="rect">
            <a:avLst/>
          </a:prstGeom>
          <a:solidFill>
            <a:srgbClr val="16E1EE"/>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0051"/>
              </a:buClr>
              <a:buSzPts val="1200"/>
              <a:buFont typeface="Helvetica Neue Light"/>
              <a:buNone/>
            </a:pPr>
            <a:endParaRPr sz="1200" b="0" i="0" u="none" strike="noStrike" cap="none">
              <a:solidFill>
                <a:srgbClr val="FF0051"/>
              </a:solidFill>
              <a:latin typeface="Helvetica Neue Light"/>
              <a:ea typeface="Helvetica Neue Light"/>
              <a:cs typeface="Helvetica Neue Light"/>
              <a:sym typeface="Helvetica Neue Light"/>
            </a:endParaRPr>
          </a:p>
        </p:txBody>
      </p:sp>
      <p:sp>
        <p:nvSpPr>
          <p:cNvPr id="65" name="Google Shape;65;p1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66"/>
        <p:cNvGrpSpPr/>
        <p:nvPr/>
      </p:nvGrpSpPr>
      <p:grpSpPr>
        <a:xfrm>
          <a:off x="0" y="0"/>
          <a:ext cx="0" cy="0"/>
          <a:chOff x="0" y="0"/>
          <a:chExt cx="0" cy="0"/>
        </a:xfrm>
      </p:grpSpPr>
      <p:sp>
        <p:nvSpPr>
          <p:cNvPr id="67" name="Google Shape;67;p16"/>
          <p:cNvSpPr>
            <a:spLocks noGrp="1"/>
          </p:cNvSpPr>
          <p:nvPr>
            <p:ph type="pic" idx="2"/>
          </p:nvPr>
        </p:nvSpPr>
        <p:spPr>
          <a:xfrm>
            <a:off x="1990204" y="334863"/>
            <a:ext cx="5156895" cy="3439721"/>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68" name="Google Shape;68;p16"/>
          <p:cNvSpPr txBox="1">
            <a:spLocks noGrp="1"/>
          </p:cNvSpPr>
          <p:nvPr>
            <p:ph type="title"/>
          </p:nvPr>
        </p:nvSpPr>
        <p:spPr>
          <a:xfrm>
            <a:off x="1812726" y="3542854"/>
            <a:ext cx="5518547" cy="750094"/>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69" name="Google Shape;69;p16"/>
          <p:cNvSpPr txBox="1">
            <a:spLocks noGrp="1"/>
          </p:cNvSpPr>
          <p:nvPr>
            <p:ph type="body" idx="1"/>
          </p:nvPr>
        </p:nvSpPr>
        <p:spPr>
          <a:xfrm>
            <a:off x="1812726" y="4319736"/>
            <a:ext cx="5518547" cy="59605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0" name="Google Shape;70;p16"/>
          <p:cNvSpPr txBox="1">
            <a:spLocks noGrp="1"/>
          </p:cNvSpPr>
          <p:nvPr>
            <p:ph type="sldNum" idx="12"/>
          </p:nvPr>
        </p:nvSpPr>
        <p:spPr>
          <a:xfrm>
            <a:off x="4475930" y="4875609"/>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1812726" y="1701105"/>
            <a:ext cx="5518547" cy="1741289"/>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3" name="Google Shape;73;p1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74"/>
        <p:cNvGrpSpPr/>
        <p:nvPr/>
      </p:nvGrpSpPr>
      <p:grpSpPr>
        <a:xfrm>
          <a:off x="0" y="0"/>
          <a:ext cx="0" cy="0"/>
          <a:chOff x="0" y="0"/>
          <a:chExt cx="0" cy="0"/>
        </a:xfrm>
      </p:grpSpPr>
      <p:sp>
        <p:nvSpPr>
          <p:cNvPr id="75" name="Google Shape;75;p18"/>
          <p:cNvSpPr>
            <a:spLocks noGrp="1"/>
          </p:cNvSpPr>
          <p:nvPr>
            <p:ph type="pic" idx="2"/>
          </p:nvPr>
        </p:nvSpPr>
        <p:spPr>
          <a:xfrm>
            <a:off x="2576215" y="334863"/>
            <a:ext cx="6516440" cy="4344293"/>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6" name="Google Shape;76;p18"/>
          <p:cNvSpPr txBox="1">
            <a:spLocks noGrp="1"/>
          </p:cNvSpPr>
          <p:nvPr>
            <p:ph type="title"/>
          </p:nvPr>
        </p:nvSpPr>
        <p:spPr>
          <a:xfrm>
            <a:off x="1645295" y="334863"/>
            <a:ext cx="2812852" cy="2102942"/>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3200"/>
              <a:buFont typeface="Helvetica Neue Light"/>
              <a:buNone/>
              <a:defRPr sz="3200"/>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7" name="Google Shape;77;p18"/>
          <p:cNvSpPr txBox="1">
            <a:spLocks noGrp="1"/>
          </p:cNvSpPr>
          <p:nvPr>
            <p:ph type="body" idx="1"/>
          </p:nvPr>
        </p:nvSpPr>
        <p:spPr>
          <a:xfrm>
            <a:off x="1645295" y="2511474"/>
            <a:ext cx="2812852" cy="216321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8" name="Google Shape;78;p1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1" name="Google Shape;81;p19"/>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4" name="Google Shape;84;p20"/>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85" name="Google Shape;85;p20"/>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86"/>
        <p:cNvGrpSpPr/>
        <p:nvPr/>
      </p:nvGrpSpPr>
      <p:grpSpPr>
        <a:xfrm>
          <a:off x="0" y="0"/>
          <a:ext cx="0" cy="0"/>
          <a:chOff x="0" y="0"/>
          <a:chExt cx="0" cy="0"/>
        </a:xfrm>
      </p:grpSpPr>
      <p:sp>
        <p:nvSpPr>
          <p:cNvPr id="87" name="Google Shape;87;p21"/>
          <p:cNvSpPr>
            <a:spLocks noGrp="1"/>
          </p:cNvSpPr>
          <p:nvPr>
            <p:ph type="pic" idx="2"/>
          </p:nvPr>
        </p:nvSpPr>
        <p:spPr>
          <a:xfrm>
            <a:off x="3533924" y="1372939"/>
            <a:ext cx="4972720" cy="3315147"/>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8" name="Google Shape;88;p21"/>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9" name="Google Shape;89;p21"/>
          <p:cNvSpPr txBox="1">
            <a:spLocks noGrp="1"/>
          </p:cNvSpPr>
          <p:nvPr>
            <p:ph type="body" idx="1"/>
          </p:nvPr>
        </p:nvSpPr>
        <p:spPr>
          <a:xfrm>
            <a:off x="1645295" y="1372939"/>
            <a:ext cx="2812852" cy="3315147"/>
          </a:xfrm>
          <a:prstGeom prst="rect">
            <a:avLst/>
          </a:prstGeom>
          <a:noFill/>
          <a:ln>
            <a:noFill/>
          </a:ln>
        </p:spPr>
        <p:txBody>
          <a:bodyPr spcFirstLastPara="1" wrap="square" lIns="26775" tIns="26775" rIns="26775" bIns="26775" anchor="ctr" anchorCtr="0">
            <a:noAutofit/>
          </a:bodyPr>
          <a:lstStyle>
            <a:lvl1pPr marL="457200" lvl="0" indent="-298450" algn="l">
              <a:lnSpc>
                <a:spcPct val="100000"/>
              </a:lnSpc>
              <a:spcBef>
                <a:spcPts val="1700"/>
              </a:spcBef>
              <a:spcAft>
                <a:spcPts val="0"/>
              </a:spcAft>
              <a:buClr>
                <a:srgbClr val="000000"/>
              </a:buClr>
              <a:buSzPts val="1100"/>
              <a:buFont typeface="Helvetica Neue Light"/>
              <a:buChar char="•"/>
              <a:defRPr sz="1400"/>
            </a:lvl1pPr>
            <a:lvl2pPr marL="914400" lvl="1" indent="-298450" algn="l">
              <a:lnSpc>
                <a:spcPct val="100000"/>
              </a:lnSpc>
              <a:spcBef>
                <a:spcPts val="1700"/>
              </a:spcBef>
              <a:spcAft>
                <a:spcPts val="0"/>
              </a:spcAft>
              <a:buClr>
                <a:srgbClr val="000000"/>
              </a:buClr>
              <a:buSzPts val="1100"/>
              <a:buFont typeface="Helvetica Neue Light"/>
              <a:buChar char="•"/>
              <a:defRPr sz="1400"/>
            </a:lvl2pPr>
            <a:lvl3pPr marL="1371600" lvl="2" indent="-298450" algn="l">
              <a:lnSpc>
                <a:spcPct val="100000"/>
              </a:lnSpc>
              <a:spcBef>
                <a:spcPts val="1700"/>
              </a:spcBef>
              <a:spcAft>
                <a:spcPts val="0"/>
              </a:spcAft>
              <a:buClr>
                <a:srgbClr val="000000"/>
              </a:buClr>
              <a:buSzPts val="1100"/>
              <a:buFont typeface="Helvetica Neue Light"/>
              <a:buChar char="•"/>
              <a:defRPr sz="1400"/>
            </a:lvl3pPr>
            <a:lvl4pPr marL="1828800" lvl="3" indent="-298450" algn="l">
              <a:lnSpc>
                <a:spcPct val="100000"/>
              </a:lnSpc>
              <a:spcBef>
                <a:spcPts val="1700"/>
              </a:spcBef>
              <a:spcAft>
                <a:spcPts val="0"/>
              </a:spcAft>
              <a:buClr>
                <a:srgbClr val="000000"/>
              </a:buClr>
              <a:buSzPts val="1100"/>
              <a:buFont typeface="Helvetica Neue Light"/>
              <a:buChar char="•"/>
              <a:defRPr sz="1400"/>
            </a:lvl4pPr>
            <a:lvl5pPr marL="2286000" lvl="4" indent="-298450" algn="l">
              <a:lnSpc>
                <a:spcPct val="100000"/>
              </a:lnSpc>
              <a:spcBef>
                <a:spcPts val="1700"/>
              </a:spcBef>
              <a:spcAft>
                <a:spcPts val="0"/>
              </a:spcAft>
              <a:buClr>
                <a:srgbClr val="000000"/>
              </a:buClr>
              <a:buSzPts val="1100"/>
              <a:buFont typeface="Helvetica Neue Light"/>
              <a:buChar char="•"/>
              <a:defRPr sz="14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0" name="Google Shape;90;p21"/>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1645295" y="669726"/>
            <a:ext cx="5853410" cy="38040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3" name="Google Shape;93;p22"/>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4665762" y="2650929"/>
            <a:ext cx="3194596" cy="2130840"/>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6" name="Google Shape;96;p23"/>
          <p:cNvSpPr>
            <a:spLocks noGrp="1"/>
          </p:cNvSpPr>
          <p:nvPr>
            <p:ph type="pic" idx="3"/>
          </p:nvPr>
        </p:nvSpPr>
        <p:spPr>
          <a:xfrm>
            <a:off x="4572000" y="467620"/>
            <a:ext cx="3094137" cy="206275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7" name="Google Shape;97;p23"/>
          <p:cNvSpPr>
            <a:spLocks noGrp="1"/>
          </p:cNvSpPr>
          <p:nvPr>
            <p:ph type="pic" idx="4"/>
          </p:nvPr>
        </p:nvSpPr>
        <p:spPr>
          <a:xfrm>
            <a:off x="-109389" y="468808"/>
            <a:ext cx="6315522" cy="421034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8" name="Google Shape;98;p2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9"/>
        <p:cNvGrpSpPr/>
        <p:nvPr/>
      </p:nvGrpSpPr>
      <p:grpSpPr>
        <a:xfrm>
          <a:off x="0" y="0"/>
          <a:ext cx="0" cy="0"/>
          <a:chOff x="0" y="0"/>
          <a:chExt cx="0" cy="0"/>
        </a:xfrm>
      </p:grpSpPr>
      <p:sp>
        <p:nvSpPr>
          <p:cNvPr id="100" name="Google Shape;100;p24"/>
          <p:cNvSpPr txBox="1">
            <a:spLocks noGrp="1"/>
          </p:cNvSpPr>
          <p:nvPr>
            <p:ph type="body" idx="1"/>
          </p:nvPr>
        </p:nvSpPr>
        <p:spPr>
          <a:xfrm>
            <a:off x="1812726" y="3355330"/>
            <a:ext cx="5518547" cy="247799"/>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200"/>
              <a:buFont typeface="Helvetica Neue"/>
              <a:buNone/>
              <a:defRPr sz="1200">
                <a:latin typeface="Helvetica Neue"/>
                <a:ea typeface="Helvetica Neue"/>
                <a:cs typeface="Helvetica Neue"/>
                <a:sym typeface="Helvetica Neue"/>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1" name="Google Shape;101;p24"/>
          <p:cNvSpPr txBox="1">
            <a:spLocks noGrp="1"/>
          </p:cNvSpPr>
          <p:nvPr>
            <p:ph type="body" idx="2"/>
          </p:nvPr>
        </p:nvSpPr>
        <p:spPr>
          <a:xfrm>
            <a:off x="1812726" y="2250132"/>
            <a:ext cx="5518547" cy="361950"/>
          </a:xfrm>
          <a:prstGeom prst="rect">
            <a:avLst/>
          </a:prstGeom>
          <a:noFill/>
          <a:ln>
            <a:noFill/>
          </a:ln>
        </p:spPr>
        <p:txBody>
          <a:bodyPr spcFirstLastPara="1" wrap="square" lIns="26775" tIns="26775" rIns="26775" bIns="26775" anchor="ctr" anchorCtr="0">
            <a:noAutofit/>
          </a:bodyPr>
          <a:lstStyle>
            <a:lvl1pPr marL="457200" lvl="0" indent="-228600" algn="ctr">
              <a:lnSpc>
                <a:spcPct val="100000"/>
              </a:lnSpc>
              <a:spcBef>
                <a:spcPts val="0"/>
              </a:spcBef>
              <a:spcAft>
                <a:spcPts val="0"/>
              </a:spcAft>
              <a:buClr>
                <a:srgbClr val="000000"/>
              </a:buClr>
              <a:buSzPts val="2000"/>
              <a:buFont typeface="Helvetica Neue Light"/>
              <a:buNone/>
              <a:defRPr sz="2000"/>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2" name="Google Shape;102;p2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03"/>
        <p:cNvGrpSpPr/>
        <p:nvPr/>
      </p:nvGrpSpPr>
      <p:grpSpPr>
        <a:xfrm>
          <a:off x="0" y="0"/>
          <a:ext cx="0" cy="0"/>
          <a:chOff x="0" y="0"/>
          <a:chExt cx="0" cy="0"/>
        </a:xfrm>
      </p:grpSpPr>
      <p:sp>
        <p:nvSpPr>
          <p:cNvPr id="104" name="Google Shape;104;p25"/>
          <p:cNvSpPr>
            <a:spLocks noGrp="1"/>
          </p:cNvSpPr>
          <p:nvPr>
            <p:ph type="pic" idx="2"/>
          </p:nvPr>
        </p:nvSpPr>
        <p:spPr>
          <a:xfrm>
            <a:off x="714375" y="0"/>
            <a:ext cx="8032535" cy="5357812"/>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5" name="Google Shape;105;p2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6"/>
        <p:cNvGrpSpPr/>
        <p:nvPr/>
      </p:nvGrpSpPr>
      <p:grpSpPr>
        <a:xfrm>
          <a:off x="0" y="0"/>
          <a:ext cx="0" cy="0"/>
          <a:chOff x="0" y="0"/>
          <a:chExt cx="0" cy="0"/>
        </a:xfrm>
      </p:grpSpPr>
      <p:sp>
        <p:nvSpPr>
          <p:cNvPr id="107" name="Google Shape;107;p26"/>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4200"/>
              <a:buFont typeface="Lato Black"/>
              <a:buNone/>
              <a:defRPr>
                <a:solidFill>
                  <a:srgbClr val="191919"/>
                </a:solidFill>
                <a:latin typeface="Lato Black"/>
                <a:ea typeface="Lato Black"/>
                <a:cs typeface="Lato Black"/>
                <a:sym typeface="Lato Black"/>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0" name="Google Shape;110;p27"/>
          <p:cNvSpPr txBox="1">
            <a:spLocks noGrp="1"/>
          </p:cNvSpPr>
          <p:nvPr>
            <p:ph type="body" idx="1"/>
          </p:nvPr>
        </p:nvSpPr>
        <p:spPr>
          <a:xfrm>
            <a:off x="1384101" y="2351934"/>
            <a:ext cx="551854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1pPr>
            <a:lvl2pPr marL="914400" lvl="1"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2pPr>
            <a:lvl3pPr marL="1371600" lvl="2"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3pPr>
            <a:lvl4pPr marL="1828800" lvl="3"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4pPr>
            <a:lvl5pPr marL="2286000" lvl="4"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11" name="Google Shape;111;p27" descr="37logo.ai"/>
          <p:cNvPicPr preferRelativeResize="0"/>
          <p:nvPr/>
        </p:nvPicPr>
        <p:blipFill rotWithShape="1">
          <a:blip r:embed="rId2">
            <a:alphaModFix/>
          </a:blip>
          <a:srcRect/>
          <a:stretch/>
        </p:blipFill>
        <p:spPr>
          <a:xfrm>
            <a:off x="1418188" y="4223444"/>
            <a:ext cx="1024064" cy="295478"/>
          </a:xfrm>
          <a:prstGeom prst="rect">
            <a:avLst/>
          </a:prstGeom>
          <a:noFill/>
          <a:ln>
            <a:noFill/>
          </a:ln>
        </p:spPr>
      </p:pic>
      <p:sp>
        <p:nvSpPr>
          <p:cNvPr id="112" name="Google Shape;112;p27"/>
          <p:cNvSpPr txBox="1"/>
          <p:nvPr/>
        </p:nvSpPr>
        <p:spPr>
          <a:xfrm>
            <a:off x="1425392" y="4731686"/>
            <a:ext cx="1792653" cy="144066"/>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37designs.com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@37designs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a:t>
            </a:r>
            <a:r>
              <a:rPr lang="en" sz="600" b="0" i="0" u="sng" strike="noStrike" cap="none">
                <a:solidFill>
                  <a:schemeClr val="hlink"/>
                </a:solidFill>
                <a:latin typeface="Lato"/>
                <a:ea typeface="Lato"/>
                <a:cs typeface="Lato"/>
                <a:sym typeface="Lato"/>
                <a:hlinkClick r:id="rId3"/>
              </a:rPr>
              <a:t>fb.com/37designs</a:t>
            </a:r>
            <a:endParaRPr sz="500"/>
          </a:p>
        </p:txBody>
      </p:sp>
      <p:cxnSp>
        <p:nvCxnSpPr>
          <p:cNvPr id="113" name="Google Shape;113;p27"/>
          <p:cNvCxnSpPr/>
          <p:nvPr/>
        </p:nvCxnSpPr>
        <p:spPr>
          <a:xfrm>
            <a:off x="1417588" y="4616195"/>
            <a:ext cx="281186" cy="0"/>
          </a:xfrm>
          <a:prstGeom prst="straightConnector1">
            <a:avLst/>
          </a:prstGeom>
          <a:noFill/>
          <a:ln w="12700" cap="flat" cmpd="sng">
            <a:solidFill>
              <a:srgbClr val="A6AAA9"/>
            </a:solidFill>
            <a:prstDash val="solid"/>
            <a:miter lim="400000"/>
            <a:headEnd type="none" w="sm" len="sm"/>
            <a:tailEnd type="none" w="sm" len="sm"/>
          </a:ln>
        </p:spPr>
      </p:cxnSp>
      <p:cxnSp>
        <p:nvCxnSpPr>
          <p:cNvPr id="114" name="Google Shape;114;p27"/>
          <p:cNvCxnSpPr/>
          <p:nvPr/>
        </p:nvCxnSpPr>
        <p:spPr>
          <a:xfrm>
            <a:off x="1410891" y="2230787"/>
            <a:ext cx="388342" cy="0"/>
          </a:xfrm>
          <a:prstGeom prst="straightConnector1">
            <a:avLst/>
          </a:prstGeom>
          <a:noFill/>
          <a:ln w="12700" cap="flat" cmpd="sng">
            <a:solidFill>
              <a:srgbClr val="53585F"/>
            </a:solidFill>
            <a:prstDash val="solid"/>
            <a:miter lim="400000"/>
            <a:headEnd type="none" w="sm" len="sm"/>
            <a:tailEnd type="none" w="sm" len="sm"/>
          </a:ln>
        </p:spPr>
      </p:cxnSp>
      <p:sp>
        <p:nvSpPr>
          <p:cNvPr id="115" name="Google Shape;115;p27"/>
          <p:cNvSpPr txBox="1">
            <a:spLocks noGrp="1"/>
          </p:cNvSpPr>
          <p:nvPr>
            <p:ph type="body" idx="2"/>
          </p:nvPr>
        </p:nvSpPr>
        <p:spPr>
          <a:xfrm>
            <a:off x="1384101" y="1789698"/>
            <a:ext cx="551854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400"/>
              <a:buFont typeface="Lato"/>
              <a:buNone/>
              <a:defRPr sz="1400" b="1">
                <a:latin typeface="Lato"/>
                <a:ea typeface="Lato"/>
                <a:cs typeface="Lato"/>
                <a:sym typeface="Lato"/>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16" name="Google Shape;116;p2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mp; Subtitle">
  <p:cSld name="Title &amp; Subtitle 2">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9" name="Google Shape;119;p28"/>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20" name="Google Shape;120;p28" descr="37logo.ai"/>
          <p:cNvPicPr preferRelativeResize="0"/>
          <p:nvPr/>
        </p:nvPicPr>
        <p:blipFill rotWithShape="1">
          <a:blip r:embed="rId2">
            <a:alphaModFix/>
          </a:blip>
          <a:srcRect/>
          <a:stretch/>
        </p:blipFill>
        <p:spPr>
          <a:xfrm>
            <a:off x="268672" y="4725739"/>
            <a:ext cx="1024064" cy="295478"/>
          </a:xfrm>
          <a:prstGeom prst="rect">
            <a:avLst/>
          </a:prstGeom>
          <a:noFill/>
          <a:ln>
            <a:noFill/>
          </a:ln>
        </p:spPr>
      </p:pic>
      <p:sp>
        <p:nvSpPr>
          <p:cNvPr id="121" name="Google Shape;121;p28"/>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22" name="Google Shape;122;p2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marR="0" lvl="0"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 name="Google Shape;52;p13"/>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marR="0" lvl="0"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L="914400" marR="0" lvl="1"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L="1371600" marR="0" lvl="2"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L="1828800" marR="0" lvl="3"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L="2286000" marR="0" lvl="4"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L="2743200" marR="0" lvl="5"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 name="Google Shape;53;p1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www.xyzcorp.com"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ctrTitle" idx="4294967295"/>
          </p:nvPr>
        </p:nvSpPr>
        <p:spPr>
          <a:xfrm>
            <a:off x="-4793" y="708"/>
            <a:ext cx="9153585" cy="5161133"/>
          </a:xfrm>
          <a:prstGeom prst="rect">
            <a:avLst/>
          </a:prstGeom>
          <a:solidFill>
            <a:srgbClr val="005E68"/>
          </a:solid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pic>
        <p:nvPicPr>
          <p:cNvPr id="128" name="Google Shape;128;p29" descr="NMDL - Final.png"/>
          <p:cNvPicPr preferRelativeResize="0"/>
          <p:nvPr/>
        </p:nvPicPr>
        <p:blipFill rotWithShape="1">
          <a:blip r:embed="rId3">
            <a:alphaModFix/>
          </a:blip>
          <a:srcRect/>
          <a:stretch/>
        </p:blipFill>
        <p:spPr>
          <a:xfrm>
            <a:off x="657086" y="3242366"/>
            <a:ext cx="913557" cy="923866"/>
          </a:xfrm>
          <a:prstGeom prst="rect">
            <a:avLst/>
          </a:prstGeom>
          <a:noFill/>
          <a:ln>
            <a:noFill/>
          </a:ln>
        </p:spPr>
      </p:pic>
      <p:sp>
        <p:nvSpPr>
          <p:cNvPr id="129" name="Google Shape;129;p29"/>
          <p:cNvSpPr txBox="1"/>
          <p:nvPr/>
        </p:nvSpPr>
        <p:spPr>
          <a:xfrm>
            <a:off x="1929943" y="2970457"/>
            <a:ext cx="2607600" cy="10728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r>
              <a:rPr lang="en" sz="600" b="1" i="0" u="none" strike="noStrike" cap="none">
                <a:solidFill>
                  <a:srgbClr val="DCDEE0"/>
                </a:solidFill>
                <a:latin typeface="Arial"/>
                <a:ea typeface="Arial"/>
                <a:cs typeface="Arial"/>
                <a:sym typeface="Arial"/>
              </a:rPr>
              <a:t>NEW MEDIA DRIVERS LICENSE</a:t>
            </a:r>
            <a:endParaRPr sz="500"/>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sp>
        <p:nvSpPr>
          <p:cNvPr id="130" name="Google Shape;130;p29"/>
          <p:cNvSpPr txBox="1"/>
          <p:nvPr/>
        </p:nvSpPr>
        <p:spPr>
          <a:xfrm>
            <a:off x="1855966" y="3403032"/>
            <a:ext cx="5175300" cy="7632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FFFFFF"/>
              </a:buClr>
              <a:buSzPts val="4700"/>
              <a:buFont typeface="Arial"/>
              <a:buNone/>
            </a:pPr>
            <a:r>
              <a:rPr lang="en" sz="4700" b="0" i="0" u="none" strike="noStrike" cap="none">
                <a:solidFill>
                  <a:srgbClr val="FFFFFF"/>
                </a:solidFill>
                <a:latin typeface="Arial"/>
                <a:ea typeface="Arial"/>
                <a:cs typeface="Arial"/>
                <a:sym typeface="Arial"/>
              </a:rPr>
              <a:t>Brand Workbook</a:t>
            </a:r>
            <a:endParaRPr sz="500"/>
          </a:p>
        </p:txBody>
      </p:sp>
      <p:cxnSp>
        <p:nvCxnSpPr>
          <p:cNvPr id="131" name="Google Shape;131;p29"/>
          <p:cNvCxnSpPr/>
          <p:nvPr/>
        </p:nvCxnSpPr>
        <p:spPr>
          <a:xfrm rot="10800000" flipH="1">
            <a:off x="1670441" y="3355828"/>
            <a:ext cx="0" cy="687416"/>
          </a:xfrm>
          <a:prstGeom prst="straightConnector1">
            <a:avLst/>
          </a:prstGeom>
          <a:noFill/>
          <a:ln w="25400" cap="flat" cmpd="sng">
            <a:solidFill>
              <a:srgbClr val="FFFFFF"/>
            </a:solidFill>
            <a:prstDash val="solid"/>
            <a:miter lim="4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0"/>
          <p:cNvSpPr txBox="1"/>
          <p:nvPr/>
        </p:nvSpPr>
        <p:spPr>
          <a:xfrm>
            <a:off x="309682" y="183273"/>
            <a:ext cx="8711566" cy="325041"/>
          </a:xfrm>
          <a:prstGeom prst="rect">
            <a:avLst/>
          </a:prstGeom>
          <a:noFill/>
          <a:ln>
            <a:noFill/>
          </a:ln>
        </p:spPr>
        <p:txBody>
          <a:bodyPr spcFirstLastPara="1" wrap="square" lIns="26775" tIns="26775" rIns="26775" bIns="26775" anchor="t" anchorCtr="0">
            <a:noAutofit/>
          </a:bodyPr>
          <a:lstStyle/>
          <a:p>
            <a:pPr marL="0" marR="0" lvl="0" indent="0" algn="ctr" rtl="0">
              <a:lnSpc>
                <a:spcPct val="130000"/>
              </a:lnSpc>
              <a:spcBef>
                <a:spcPts val="0"/>
              </a:spcBef>
              <a:spcAft>
                <a:spcPts val="0"/>
              </a:spcAft>
              <a:buClr>
                <a:srgbClr val="000000"/>
              </a:buClr>
              <a:buSzPts val="1600"/>
              <a:buFont typeface="Open Sans"/>
              <a:buNone/>
            </a:pPr>
            <a:r>
              <a:rPr lang="en" sz="1600" b="0" i="0" u="none" strike="noStrike" cap="none">
                <a:solidFill>
                  <a:srgbClr val="000000"/>
                </a:solidFill>
                <a:latin typeface="Open Sans"/>
                <a:ea typeface="Open Sans"/>
                <a:cs typeface="Open Sans"/>
                <a:sym typeface="Open Sans"/>
              </a:rPr>
              <a:t>Defining the Brand</a:t>
            </a:r>
            <a:endParaRPr sz="500"/>
          </a:p>
        </p:txBody>
      </p:sp>
      <p:sp>
        <p:nvSpPr>
          <p:cNvPr id="137" name="Google Shape;137;p30"/>
          <p:cNvSpPr/>
          <p:nvPr/>
        </p:nvSpPr>
        <p:spPr>
          <a:xfrm>
            <a:off x="2732854" y="846136"/>
            <a:ext cx="3894136" cy="3894136"/>
          </a:xfrm>
          <a:prstGeom prst="ellipse">
            <a:avLst/>
          </a:prstGeom>
          <a:solidFill>
            <a:srgbClr val="E5EFF0"/>
          </a:solidFill>
          <a:ln w="25400" cap="flat" cmpd="sng">
            <a:solidFill>
              <a:srgbClr val="53585F"/>
            </a:solidFill>
            <a:prstDash val="solid"/>
            <a:miter lim="400000"/>
            <a:headEnd type="none" w="sm" len="sm"/>
            <a:tailEnd type="none" w="sm" len="sm"/>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38" name="Google Shape;138;p30"/>
          <p:cNvSpPr txBox="1"/>
          <p:nvPr/>
        </p:nvSpPr>
        <p:spPr>
          <a:xfrm>
            <a:off x="5943321" y="2546295"/>
            <a:ext cx="477209" cy="290982"/>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Voice</a:t>
            </a:r>
            <a:endParaRPr sz="500"/>
          </a:p>
        </p:txBody>
      </p:sp>
      <p:sp>
        <p:nvSpPr>
          <p:cNvPr id="139" name="Google Shape;139;p30"/>
          <p:cNvSpPr txBox="1"/>
          <p:nvPr/>
        </p:nvSpPr>
        <p:spPr>
          <a:xfrm>
            <a:off x="4261047" y="4161602"/>
            <a:ext cx="837751" cy="290981"/>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Champion</a:t>
            </a:r>
            <a:endParaRPr sz="500"/>
          </a:p>
        </p:txBody>
      </p:sp>
      <p:sp>
        <p:nvSpPr>
          <p:cNvPr id="140" name="Google Shape;140;p30"/>
          <p:cNvSpPr txBox="1"/>
          <p:nvPr/>
        </p:nvSpPr>
        <p:spPr>
          <a:xfrm>
            <a:off x="2787816" y="2347587"/>
            <a:ext cx="679862" cy="500632"/>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Look/Feel</a:t>
            </a:r>
            <a:endParaRPr sz="500"/>
          </a:p>
        </p:txBody>
      </p:sp>
      <p:sp>
        <p:nvSpPr>
          <p:cNvPr id="141" name="Google Shape;141;p30"/>
          <p:cNvSpPr/>
          <p:nvPr/>
        </p:nvSpPr>
        <p:spPr>
          <a:xfrm>
            <a:off x="3503271" y="1631010"/>
            <a:ext cx="2324386" cy="2324386"/>
          </a:xfrm>
          <a:prstGeom prst="ellipse">
            <a:avLst/>
          </a:prstGeom>
          <a:solidFill>
            <a:srgbClr val="005E68"/>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42" name="Google Shape;142;p30"/>
          <p:cNvSpPr txBox="1"/>
          <p:nvPr/>
        </p:nvSpPr>
        <p:spPr>
          <a:xfrm>
            <a:off x="3470736" y="2136552"/>
            <a:ext cx="2389458" cy="1313304"/>
          </a:xfrm>
          <a:prstGeom prst="rect">
            <a:avLst/>
          </a:prstGeom>
          <a:noFill/>
          <a:ln>
            <a:noFill/>
          </a:ln>
        </p:spPr>
        <p:txBody>
          <a:bodyPr spcFirstLastPara="1" wrap="square" lIns="26775" tIns="26775" rIns="26775" bIns="26775" anchor="ctr" anchorCtr="0">
            <a:noAutofit/>
          </a:bodyPr>
          <a:lstStyle/>
          <a:p>
            <a:pPr marL="0" marR="0" lvl="0" indent="0" algn="ctr" rtl="0">
              <a:lnSpc>
                <a:spcPct val="150000"/>
              </a:lnSpc>
              <a:spcBef>
                <a:spcPts val="0"/>
              </a:spcBef>
              <a:spcAft>
                <a:spcPts val="0"/>
              </a:spcAft>
              <a:buClr>
                <a:srgbClr val="FFFFFF"/>
              </a:buClr>
              <a:buSzPts val="1800"/>
              <a:buFont typeface="Open Sans"/>
              <a:buNone/>
            </a:pPr>
            <a:r>
              <a:rPr lang="en" sz="1800" b="1" i="0" u="none" strike="noStrike" cap="none">
                <a:solidFill>
                  <a:srgbClr val="FFFFFF"/>
                </a:solidFill>
                <a:latin typeface="Open Sans"/>
                <a:ea typeface="Open Sans"/>
                <a:cs typeface="Open Sans"/>
                <a:sym typeface="Open Sans"/>
              </a:rPr>
              <a:t>Why</a:t>
            </a:r>
            <a:endParaRPr sz="500"/>
          </a:p>
          <a:p>
            <a:pPr marL="0" marR="0" lvl="0" indent="0" algn="ctr" rtl="0">
              <a:lnSpc>
                <a:spcPct val="150000"/>
              </a:lnSpc>
              <a:spcBef>
                <a:spcPts val="0"/>
              </a:spcBef>
              <a:spcAft>
                <a:spcPts val="0"/>
              </a:spcAft>
              <a:buClr>
                <a:srgbClr val="FFFFFF"/>
              </a:buClr>
              <a:buSzPts val="900"/>
              <a:buFont typeface="Open Sans"/>
              <a:buNone/>
            </a:pPr>
            <a:r>
              <a:rPr lang="en" sz="900" b="0" i="0" u="none" strike="noStrike" cap="none">
                <a:solidFill>
                  <a:srgbClr val="FFFFFF"/>
                </a:solidFill>
                <a:latin typeface="Open Sans"/>
                <a:ea typeface="Open Sans"/>
                <a:cs typeface="Open Sans"/>
                <a:sym typeface="Open Sans"/>
              </a:rPr>
              <a:t>Beliefs / values</a:t>
            </a:r>
            <a:endParaRPr sz="500"/>
          </a:p>
        </p:txBody>
      </p:sp>
      <p:cxnSp>
        <p:nvCxnSpPr>
          <p:cNvPr id="143" name="Google Shape;143;p30"/>
          <p:cNvCxnSpPr/>
          <p:nvPr/>
        </p:nvCxnSpPr>
        <p:spPr>
          <a:xfrm rot="10800000" flipH="1">
            <a:off x="3173263" y="3475086"/>
            <a:ext cx="572316" cy="572316"/>
          </a:xfrm>
          <a:prstGeom prst="straightConnector1">
            <a:avLst/>
          </a:prstGeom>
          <a:noFill/>
          <a:ln w="25400" cap="flat" cmpd="sng">
            <a:solidFill>
              <a:srgbClr val="53585F"/>
            </a:solidFill>
            <a:prstDash val="solid"/>
            <a:miter lim="400000"/>
            <a:headEnd type="none" w="sm" len="sm"/>
            <a:tailEnd type="none" w="sm" len="sm"/>
          </a:ln>
        </p:spPr>
      </p:cxnSp>
      <p:cxnSp>
        <p:nvCxnSpPr>
          <p:cNvPr id="144" name="Google Shape;144;p30"/>
          <p:cNvCxnSpPr/>
          <p:nvPr/>
        </p:nvCxnSpPr>
        <p:spPr>
          <a:xfrm rot="10800000">
            <a:off x="5604983" y="3479538"/>
            <a:ext cx="563412" cy="563412"/>
          </a:xfrm>
          <a:prstGeom prst="straightConnector1">
            <a:avLst/>
          </a:prstGeom>
          <a:noFill/>
          <a:ln w="25400" cap="flat" cmpd="sng">
            <a:solidFill>
              <a:srgbClr val="53585F"/>
            </a:solidFill>
            <a:prstDash val="solid"/>
            <a:miter lim="400000"/>
            <a:headEnd type="none" w="sm" len="sm"/>
            <a:tailEnd type="none" w="sm" len="sm"/>
          </a:ln>
        </p:spPr>
      </p:cxnSp>
      <p:cxnSp>
        <p:nvCxnSpPr>
          <p:cNvPr id="145" name="Google Shape;145;p30"/>
          <p:cNvCxnSpPr/>
          <p:nvPr/>
        </p:nvCxnSpPr>
        <p:spPr>
          <a:xfrm rot="10800000" flipH="1">
            <a:off x="4679922" y="849853"/>
            <a:ext cx="0" cy="808044"/>
          </a:xfrm>
          <a:prstGeom prst="straightConnector1">
            <a:avLst/>
          </a:prstGeom>
          <a:noFill/>
          <a:ln w="25400" cap="flat" cmpd="sng">
            <a:solidFill>
              <a:srgbClr val="53585F"/>
            </a:solidFill>
            <a:prstDash val="solid"/>
            <a:miter lim="400000"/>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1"/>
          <p:cNvSpPr txBox="1"/>
          <p:nvPr/>
        </p:nvSpPr>
        <p:spPr>
          <a:xfrm>
            <a:off x="765260" y="244981"/>
            <a:ext cx="8110132" cy="97893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dirty="0">
                <a:solidFill>
                  <a:srgbClr val="000000"/>
                </a:solidFill>
                <a:latin typeface="Open Sans"/>
                <a:ea typeface="Open Sans"/>
                <a:cs typeface="Open Sans"/>
                <a:sym typeface="Open Sans"/>
              </a:rPr>
              <a:t>Finding your brands “Why?”</a:t>
            </a:r>
            <a:endParaRPr sz="500" dirty="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What are your brands beliefs and values? What does your company believe in? How do you help your customers succeed?</a:t>
            </a:r>
            <a:endParaRPr sz="500" dirty="0"/>
          </a:p>
          <a:p>
            <a:pPr marL="0" marR="0" lvl="0" indent="0" algn="l" rtl="0">
              <a:lnSpc>
                <a:spcPct val="130000"/>
              </a:lnSpc>
              <a:spcBef>
                <a:spcPts val="0"/>
              </a:spcBef>
              <a:spcAft>
                <a:spcPts val="0"/>
              </a:spcAft>
              <a:buClr>
                <a:srgbClr val="000000"/>
              </a:buClr>
              <a:buSzPts val="900"/>
              <a:buFont typeface="Open Sans"/>
              <a:buNone/>
            </a:pPr>
            <a:endParaRPr sz="900" b="0" i="0" u="none" strike="noStrike" cap="none" dirty="0">
              <a:solidFill>
                <a:srgbClr val="000000"/>
              </a:solidFill>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r>
              <a:rPr lang="en" sz="700" b="1" i="0" u="none" strike="noStrike" cap="none" dirty="0">
                <a:solidFill>
                  <a:srgbClr val="000000"/>
                </a:solidFill>
                <a:latin typeface="Open Sans"/>
                <a:ea typeface="Open Sans"/>
                <a:cs typeface="Open Sans"/>
                <a:sym typeface="Open Sans"/>
              </a:rPr>
              <a:t>Write down as many beliefs as you can identify:</a:t>
            </a:r>
            <a:endParaRPr sz="500" dirty="0"/>
          </a:p>
        </p:txBody>
      </p:sp>
      <p:graphicFrame>
        <p:nvGraphicFramePr>
          <p:cNvPr id="151" name="Google Shape;151;p31"/>
          <p:cNvGraphicFramePr/>
          <p:nvPr>
            <p:extLst>
              <p:ext uri="{D42A27DB-BD31-4B8C-83A1-F6EECF244321}">
                <p14:modId xmlns:p14="http://schemas.microsoft.com/office/powerpoint/2010/main" val="3743404347"/>
              </p:ext>
            </p:extLst>
          </p:nvPr>
        </p:nvGraphicFramePr>
        <p:xfrm>
          <a:off x="814179" y="1325796"/>
          <a:ext cx="7860650" cy="3642500"/>
        </p:xfrm>
        <a:graphic>
          <a:graphicData uri="http://schemas.openxmlformats.org/drawingml/2006/table">
            <a:tbl>
              <a:tblPr>
                <a:noFill/>
                <a:tableStyleId>{1CCF98EC-A9E2-44D7-9900-E0162541C48C}</a:tableStyleId>
              </a:tblPr>
              <a:tblGrid>
                <a:gridCol w="165100">
                  <a:extLst>
                    <a:ext uri="{9D8B030D-6E8A-4147-A177-3AD203B41FA5}">
                      <a16:colId xmlns:a16="http://schemas.microsoft.com/office/drawing/2014/main" val="20000"/>
                    </a:ext>
                  </a:extLst>
                </a:gridCol>
                <a:gridCol w="7695550">
                  <a:extLst>
                    <a:ext uri="{9D8B030D-6E8A-4147-A177-3AD203B41FA5}">
                      <a16:colId xmlns:a16="http://schemas.microsoft.com/office/drawing/2014/main" val="20001"/>
                    </a:ext>
                  </a:extLst>
                </a:gridCol>
              </a:tblGrid>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We believe our service will make our customer to be happier.</a:t>
                      </a:r>
                      <a:endParaRPr sz="700" u="none" strike="noStrike" cap="none" dirty="0">
                        <a:latin typeface="Open Sans"/>
                        <a:ea typeface="Open Sans"/>
                        <a:cs typeface="Open Sans"/>
                        <a:sym typeface="Open Sans"/>
                      </a:endParaRPr>
                    </a:p>
                  </a:txBody>
                  <a:tcPr marL="19050" marR="19050" marT="19050" marB="19050" anchor="ctr">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0"/>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altLang="zh-CN" sz="700" u="none" strike="noStrike" cap="none" dirty="0">
                          <a:latin typeface="Open Sans"/>
                          <a:ea typeface="Open Sans"/>
                          <a:cs typeface="Open Sans"/>
                          <a:sym typeface="Open Sans"/>
                        </a:rPr>
                        <a:t>We believe our products will make our customer to be healthier.</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Customer First, Shareholder Second.</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Show more special tastes of a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Let the world understand the charm of a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5"/>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6"/>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7"/>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8"/>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20</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9"/>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2"/>
          <p:cNvSpPr txBox="1"/>
          <p:nvPr/>
        </p:nvSpPr>
        <p:spPr>
          <a:xfrm>
            <a:off x="765260" y="244981"/>
            <a:ext cx="8110200" cy="6132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“Why?” (continued)</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Now that you’ve identified the brand values and beliefs, write a mission statement (why) and tagline.</a:t>
            </a:r>
            <a:endParaRPr sz="500"/>
          </a:p>
        </p:txBody>
      </p:sp>
      <p:graphicFrame>
        <p:nvGraphicFramePr>
          <p:cNvPr id="157" name="Google Shape;157;p32"/>
          <p:cNvGraphicFramePr/>
          <p:nvPr>
            <p:extLst>
              <p:ext uri="{D42A27DB-BD31-4B8C-83A1-F6EECF244321}">
                <p14:modId xmlns:p14="http://schemas.microsoft.com/office/powerpoint/2010/main" val="3065437549"/>
              </p:ext>
            </p:extLst>
          </p:nvPr>
        </p:nvGraphicFramePr>
        <p:xfrm>
          <a:off x="931985" y="1157780"/>
          <a:ext cx="8003550" cy="3387225"/>
        </p:xfrm>
        <a:graphic>
          <a:graphicData uri="http://schemas.openxmlformats.org/drawingml/2006/table">
            <a:tbl>
              <a:tblPr>
                <a:noFill/>
                <a:tableStyleId>{1CCF98EC-A9E2-44D7-9900-E0162541C48C}</a:tableStyleId>
              </a:tblPr>
              <a:tblGrid>
                <a:gridCol w="4001775">
                  <a:extLst>
                    <a:ext uri="{9D8B030D-6E8A-4147-A177-3AD203B41FA5}">
                      <a16:colId xmlns:a16="http://schemas.microsoft.com/office/drawing/2014/main" val="20000"/>
                    </a:ext>
                  </a:extLst>
                </a:gridCol>
                <a:gridCol w="4001775">
                  <a:extLst>
                    <a:ext uri="{9D8B030D-6E8A-4147-A177-3AD203B41FA5}">
                      <a16:colId xmlns:a16="http://schemas.microsoft.com/office/drawing/2014/main" val="20001"/>
                    </a:ext>
                  </a:extLst>
                </a:gridCol>
              </a:tblGrid>
              <a:tr h="406175">
                <a:tc>
                  <a:txBody>
                    <a:bodyPr/>
                    <a:lstStyle/>
                    <a:p>
                      <a:pPr marL="0" marR="0" lvl="0" indent="0" algn="ctr"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Mission Statement</a:t>
                      </a:r>
                      <a:endParaRPr sz="500"/>
                    </a:p>
                  </a:txBody>
                  <a:tcPr marL="19050" marR="19050" marT="19050" marB="19050" anchor="ctr">
                    <a:lnR w="12700" cap="flat" cmpd="sng">
                      <a:solidFill>
                        <a:srgbClr val="A6AAA9"/>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Tagline</a:t>
                      </a:r>
                      <a:endParaRPr sz="500"/>
                    </a:p>
                  </a:txBody>
                  <a:tcPr marL="19050" marR="19050" marT="19050" marB="19050" anchor="ctr">
                    <a:lnL w="12700" cap="flat" cmpd="sng">
                      <a:solidFill>
                        <a:srgbClr val="A6AAA9"/>
                      </a:solidFill>
                      <a:prstDash val="solid"/>
                      <a:round/>
                      <a:headEnd type="none" w="sm" len="sm"/>
                      <a:tailEnd type="none" w="sm" len="sm"/>
                    </a:lnL>
                  </a:tcPr>
                </a:tc>
                <a:extLst>
                  <a:ext uri="{0D108BD9-81ED-4DB2-BD59-A6C34878D82A}">
                    <a16:rowId xmlns:a16="http://schemas.microsoft.com/office/drawing/2014/main" val="10000"/>
                  </a:ext>
                </a:extLst>
              </a:tr>
              <a:tr h="2981050">
                <a:tc>
                  <a:txBody>
                    <a:bodyPr/>
                    <a:lstStyle/>
                    <a:p>
                      <a:pPr marL="0" marR="0" lvl="0" indent="0" algn="ctr" rtl="0">
                        <a:lnSpc>
                          <a:spcPct val="100000"/>
                        </a:lnSpc>
                        <a:spcBef>
                          <a:spcPts val="0"/>
                        </a:spcBef>
                        <a:spcAft>
                          <a:spcPts val="0"/>
                        </a:spcAft>
                        <a:buClr>
                          <a:schemeClr val="dk1"/>
                        </a:buClr>
                        <a:buSzPts val="1400"/>
                        <a:buFont typeface="Open Sans"/>
                        <a:buNone/>
                      </a:pPr>
                      <a:r>
                        <a:rPr lang="en" sz="1400" u="none" strike="noStrike" cap="none" dirty="0">
                          <a:latin typeface="Open Sans"/>
                          <a:ea typeface="Open Sans"/>
                          <a:cs typeface="Open Sans"/>
                          <a:sym typeface="Open Sans"/>
                        </a:rPr>
                        <a:t>Spread the taste of duck to all around the world</a:t>
                      </a:r>
                      <a:endParaRPr sz="500" dirty="0"/>
                    </a:p>
                  </a:txBody>
                  <a:tcPr marL="19050" marR="19050" marT="19050" marB="19050" anchor="ctr">
                    <a:lnR w="12700" cap="flat" cmpd="sng">
                      <a:solidFill>
                        <a:srgbClr val="A6AAA9"/>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chemeClr val="dk1"/>
                        </a:buClr>
                        <a:buSzPts val="1400"/>
                        <a:buFont typeface="Open Sans"/>
                        <a:buNone/>
                      </a:pPr>
                      <a:r>
                        <a:rPr lang="en-US" sz="1400" u="none" strike="noStrike" cap="none" dirty="0">
                          <a:latin typeface="Open Sans"/>
                          <a:ea typeface="Open Sans"/>
                          <a:cs typeface="Open Sans"/>
                          <a:sym typeface="Open Sans"/>
                        </a:rPr>
                        <a:t>Just try it</a:t>
                      </a:r>
                      <a:endParaRPr lang="en-US" sz="500" dirty="0"/>
                    </a:p>
                  </a:txBody>
                  <a:tcPr marL="19050" marR="19050" marT="19050" marB="19050" anchor="ctr">
                    <a:lnL w="12700" cap="flat" cmpd="sng">
                      <a:solidFill>
                        <a:srgbClr val="A6AAA9"/>
                      </a:solidFill>
                      <a:prstDash val="solid"/>
                      <a:round/>
                      <a:headEnd type="none" w="sm" len="sm"/>
                      <a:tailEnd type="none" w="sm" len="sm"/>
                    </a:ln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aphicFrame>
        <p:nvGraphicFramePr>
          <p:cNvPr id="162" name="Google Shape;162;p33"/>
          <p:cNvGraphicFramePr/>
          <p:nvPr>
            <p:extLst>
              <p:ext uri="{D42A27DB-BD31-4B8C-83A1-F6EECF244321}">
                <p14:modId xmlns:p14="http://schemas.microsoft.com/office/powerpoint/2010/main" val="1207644397"/>
              </p:ext>
            </p:extLst>
          </p:nvPr>
        </p:nvGraphicFramePr>
        <p:xfrm>
          <a:off x="704323" y="654138"/>
          <a:ext cx="8220750" cy="4268225"/>
        </p:xfrm>
        <a:graphic>
          <a:graphicData uri="http://schemas.openxmlformats.org/drawingml/2006/table">
            <a:tbl>
              <a:tblPr>
                <a:noFill/>
                <a:tableStyleId>{1CCF98EC-A9E2-44D7-9900-E0162541C48C}</a:tableStyleId>
              </a:tblPr>
              <a:tblGrid>
                <a:gridCol w="5575825">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 sz="700" b="0" u="none" strike="noStrike" cap="none" dirty="0" err="1">
                          <a:solidFill>
                            <a:srgbClr val="53585F"/>
                          </a:solidFill>
                          <a:latin typeface="Open Sans"/>
                          <a:ea typeface="Open Sans"/>
                          <a:cs typeface="Open Sans"/>
                          <a:sym typeface="Open Sans"/>
                        </a:rPr>
                        <a:t>Kandun</a:t>
                      </a:r>
                      <a:r>
                        <a:rPr lang="en" sz="700" b="0" u="none" strike="noStrike" cap="none" dirty="0">
                          <a:solidFill>
                            <a:srgbClr val="53585F"/>
                          </a:solidFill>
                          <a:latin typeface="Open Sans"/>
                          <a:ea typeface="Open Sans"/>
                          <a:cs typeface="Open Sans"/>
                          <a:sym typeface="Open Sans"/>
                        </a:rPr>
                        <a:t> Wang</a:t>
                      </a:r>
                      <a:endParaRPr sz="500" dirty="0"/>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Persona type: </a:t>
                      </a:r>
                      <a:r>
                        <a:rPr lang="en" sz="700" b="0" u="none" strike="noStrike" cap="none" dirty="0">
                          <a:solidFill>
                            <a:srgbClr val="53585F"/>
                          </a:solidFill>
                          <a:latin typeface="Open Sans"/>
                          <a:ea typeface="Open Sans"/>
                          <a:cs typeface="Open Sans"/>
                          <a:sym typeface="Open Sans"/>
                        </a:rPr>
                        <a:t>Chinese students in US</a:t>
                      </a:r>
                      <a:endParaRPr sz="500" dirty="0"/>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Background: </a:t>
                      </a:r>
                      <a:r>
                        <a:rPr lang="en"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endParaRPr lang="en" altLang="zh-CN" sz="7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US" sz="700" dirty="0" err="1"/>
                        <a:t>Kandun</a:t>
                      </a:r>
                      <a:r>
                        <a:rPr lang="en-US" sz="700" dirty="0"/>
                        <a:t> Wang is a student of MSU. The special wish of her is eat traditional taste of duck of her country in US. Of course, her friends, from China, also want to eat original and local taste of a duck. Because it is famous in their country. Even there are a lot of Chinese restaurant in East Lasing, their duck’s taste is not real taste.</a:t>
                      </a:r>
                      <a:endParaRPr sz="7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 19</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 Female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 Freshman</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 East Lansing</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 Student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 to eat a real and local taste duck.</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 to eat  in East Lansing.</a:t>
                      </a:r>
                      <a:endParaRPr sz="500" dirty="0"/>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Offer traditional taste duck.</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a duck restaurant in East Lansing.</a:t>
                      </a:r>
                      <a:endParaRPr sz="500" dirty="0"/>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taste of the duck.</a:t>
                      </a:r>
                    </a:p>
                    <a:p>
                      <a:pPr marL="0" marR="0" lvl="0" indent="0" algn="l" rtl="0">
                        <a:lnSpc>
                          <a:spcPct val="120000"/>
                        </a:lnSpc>
                        <a:spcBef>
                          <a:spcPts val="0"/>
                        </a:spcBef>
                        <a:spcAft>
                          <a:spcPts val="0"/>
                        </a:spcAft>
                        <a:buClr>
                          <a:srgbClr val="53585F"/>
                        </a:buClr>
                        <a:buSzPts val="700"/>
                        <a:buFont typeface="Open Sans"/>
                        <a:buNone/>
                      </a:pPr>
                      <a:r>
                        <a:rPr lang="en-US" altLang="zh-CN" sz="700" u="none" strike="noStrike" cap="none" dirty="0">
                          <a:solidFill>
                            <a:srgbClr val="53585F"/>
                          </a:solidFill>
                          <a:latin typeface="Open Sans"/>
                          <a:ea typeface="Open Sans"/>
                          <a:cs typeface="Open Sans"/>
                          <a:sym typeface="Open Sans"/>
                        </a:rPr>
                        <a:t>Eat different body parts of a duck.</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endParaRPr sz="500" dirty="0"/>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err="1">
                          <a:solidFill>
                            <a:srgbClr val="53585F"/>
                          </a:solidFill>
                          <a:latin typeface="Open Sans"/>
                          <a:ea typeface="Open Sans"/>
                          <a:cs typeface="Open Sans"/>
                          <a:sym typeface="Open Sans"/>
                        </a:rPr>
                        <a:t>Wechat</a:t>
                      </a:r>
                      <a:endParaRPr lang="en"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a:solidFill>
                            <a:srgbClr val="53585F"/>
                          </a:solidFill>
                          <a:latin typeface="Open Sans"/>
                          <a:ea typeface="Open Sans"/>
                          <a:cs typeface="Open Sans"/>
                          <a:sym typeface="Open Sans"/>
                        </a:rPr>
                        <a:t>Facebook</a:t>
                      </a:r>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a:solidFill>
                            <a:srgbClr val="53585F"/>
                          </a:solidFill>
                          <a:latin typeface="Open Sans"/>
                          <a:ea typeface="Open Sans"/>
                          <a:cs typeface="Open Sans"/>
                          <a:sym typeface="Open Sans"/>
                        </a:rPr>
                        <a:t>Weibo</a:t>
                      </a:r>
                      <a:endParaRPr sz="5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“I miss this kind of taste of duck from my country.”</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3" name="Google Shape;163;p33"/>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64" name="Google Shape;164;p33"/>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65" name="Google Shape;165;p33"/>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buyer personas for your ideal target audience.</a:t>
            </a:r>
            <a:endParaRPr sz="500"/>
          </a:p>
        </p:txBody>
      </p:sp>
      <p:sp>
        <p:nvSpPr>
          <p:cNvPr id="166" name="Google Shape;166;p33"/>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67" name="Google Shape;167;p33"/>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68" name="Google Shape;168;p33"/>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aphicFrame>
        <p:nvGraphicFramePr>
          <p:cNvPr id="173" name="Google Shape;173;p34"/>
          <p:cNvGraphicFramePr/>
          <p:nvPr>
            <p:extLst>
              <p:ext uri="{D42A27DB-BD31-4B8C-83A1-F6EECF244321}">
                <p14:modId xmlns:p14="http://schemas.microsoft.com/office/powerpoint/2010/main" val="1887147533"/>
              </p:ext>
            </p:extLst>
          </p:nvPr>
        </p:nvGraphicFramePr>
        <p:xfrm>
          <a:off x="704323" y="654138"/>
          <a:ext cx="8220750" cy="4268225"/>
        </p:xfrm>
        <a:graphic>
          <a:graphicData uri="http://schemas.openxmlformats.org/drawingml/2006/table">
            <a:tbl>
              <a:tblPr>
                <a:noFill/>
                <a:tableStyleId>{1CCF98EC-A9E2-44D7-9900-E0162541C48C}</a:tableStyleId>
              </a:tblPr>
              <a:tblGrid>
                <a:gridCol w="5575825">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a:t>Lisa Kipper</a:t>
                      </a:r>
                      <a:endParaRPr sz="500" dirty="0"/>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Persona type: </a:t>
                      </a:r>
                      <a:r>
                        <a:rPr lang="en-US" sz="700" b="0" u="none" strike="noStrike" cap="none" dirty="0"/>
                        <a:t>Professor </a:t>
                      </a:r>
                      <a:endParaRPr sz="500" dirty="0"/>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Background: </a:t>
                      </a:r>
                      <a:r>
                        <a:rPr lang="en"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endParaRPr lang="en" altLang="zh-CN" sz="7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US" sz="700" dirty="0"/>
                        <a:t>Lisa Kipper is a professor in Texas. She pretty love Chinese style food, especially duck. Her students often recommend Chinese duck to her. But she never eat real and traditional taste of Chinese duck in US. The Chinese restaurant she ate is not much traditional. They are improved for American customer.</a:t>
                      </a:r>
                      <a:endParaRPr sz="7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a:solidFill>
                            <a:srgbClr val="53585F"/>
                          </a:solidFill>
                          <a:latin typeface="Open Sans"/>
                          <a:ea typeface="Open Sans"/>
                          <a:cs typeface="Open Sans"/>
                          <a:sym typeface="Open Sans"/>
                        </a:rPr>
                        <a:t>Attributes:</a:t>
                      </a:r>
                      <a:endParaRPr sz="900" b="0" u="none" strike="noStrike" cap="none"/>
                    </a:p>
                    <a:p>
                      <a:pPr marL="0" marR="0" lvl="0" indent="0" algn="l" rtl="0">
                        <a:lnSpc>
                          <a:spcPct val="120000"/>
                        </a:lnSpc>
                        <a:spcBef>
                          <a:spcPts val="0"/>
                        </a:spcBef>
                        <a:spcAft>
                          <a:spcPts val="0"/>
                        </a:spcAft>
                        <a:buClr>
                          <a:srgbClr val="53585F"/>
                        </a:buClr>
                        <a:buSzPts val="700"/>
                        <a:buFont typeface="Open Sans"/>
                        <a:buNone/>
                      </a:pPr>
                      <a:r>
                        <a:rPr lang="en" sz="700" b="0" u="none" strike="noStrike" cap="none"/>
                        <a:t>Age:</a:t>
                      </a:r>
                      <a:endParaRPr sz="900" b="0" u="none" strike="noStrike" cap="none"/>
                    </a:p>
                    <a:p>
                      <a:pPr marL="0" marR="0" lvl="0" indent="0" algn="l" rtl="0">
                        <a:lnSpc>
                          <a:spcPct val="120000"/>
                        </a:lnSpc>
                        <a:spcBef>
                          <a:spcPts val="0"/>
                        </a:spcBef>
                        <a:spcAft>
                          <a:spcPts val="0"/>
                        </a:spcAft>
                        <a:buClr>
                          <a:srgbClr val="53585F"/>
                        </a:buClr>
                        <a:buSzPts val="700"/>
                        <a:buFont typeface="Open Sans"/>
                        <a:buNone/>
                      </a:pPr>
                      <a:r>
                        <a:rPr lang="en" sz="700" b="0" u="none" strike="noStrike" cap="none"/>
                        <a:t>Gender:</a:t>
                      </a:r>
                      <a:endParaRPr sz="900" b="0" u="none" strike="noStrike" cap="none"/>
                    </a:p>
                    <a:p>
                      <a:pPr marL="0" marR="0" lvl="0" indent="0" algn="l" rtl="0">
                        <a:lnSpc>
                          <a:spcPct val="120000"/>
                        </a:lnSpc>
                        <a:spcBef>
                          <a:spcPts val="0"/>
                        </a:spcBef>
                        <a:spcAft>
                          <a:spcPts val="0"/>
                        </a:spcAft>
                        <a:buClr>
                          <a:srgbClr val="53585F"/>
                        </a:buClr>
                        <a:buSzPts val="700"/>
                        <a:buFont typeface="Open Sans"/>
                        <a:buNone/>
                      </a:pPr>
                      <a:r>
                        <a:rPr lang="en" sz="700" b="0" u="none" strike="noStrike" cap="none"/>
                        <a:t>Education:</a:t>
                      </a:r>
                      <a:endParaRPr sz="900" b="0" u="none" strike="noStrike" cap="none"/>
                    </a:p>
                    <a:p>
                      <a:pPr marL="0" marR="0" lvl="0" indent="0" algn="l" rtl="0">
                        <a:lnSpc>
                          <a:spcPct val="120000"/>
                        </a:lnSpc>
                        <a:spcBef>
                          <a:spcPts val="0"/>
                        </a:spcBef>
                        <a:spcAft>
                          <a:spcPts val="0"/>
                        </a:spcAft>
                        <a:buClr>
                          <a:srgbClr val="53585F"/>
                        </a:buClr>
                        <a:buSzPts val="700"/>
                        <a:buFont typeface="Open Sans"/>
                        <a:buNone/>
                      </a:pPr>
                      <a:r>
                        <a:rPr lang="en" sz="700" b="0" u="none" strike="noStrike" cap="none"/>
                        <a:t>Location:</a:t>
                      </a:r>
                      <a:endParaRPr sz="900" b="0" u="none" strike="noStrike" cap="none"/>
                    </a:p>
                    <a:p>
                      <a:pPr marL="0" marR="0" lvl="0" indent="0" algn="l" rtl="0">
                        <a:lnSpc>
                          <a:spcPct val="120000"/>
                        </a:lnSpc>
                        <a:spcBef>
                          <a:spcPts val="0"/>
                        </a:spcBef>
                        <a:spcAft>
                          <a:spcPts val="0"/>
                        </a:spcAft>
                        <a:buClr>
                          <a:srgbClr val="53585F"/>
                        </a:buClr>
                        <a:buSzPts val="700"/>
                        <a:buFont typeface="Open Sans"/>
                        <a:buNone/>
                      </a:pPr>
                      <a:r>
                        <a:rPr lang="en" sz="700" b="0" u="none" strike="noStrike" cap="none"/>
                        <a:t>Occupation:</a:t>
                      </a:r>
                      <a:endParaRPr sz="50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What problem does this persona have?</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 to try real taste of Chinese duck.</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 to try different cooking style of the duck.</a:t>
                      </a:r>
                      <a:endParaRPr lang="en-US" sz="500" dirty="0"/>
                    </a:p>
                    <a:p>
                      <a:pPr marL="0" marR="0" lvl="0" indent="0" algn="l" rtl="0">
                        <a:lnSpc>
                          <a:spcPct val="120000"/>
                        </a:lnSpc>
                        <a:spcBef>
                          <a:spcPts val="0"/>
                        </a:spcBef>
                        <a:spcAft>
                          <a:spcPts val="0"/>
                        </a:spcAft>
                        <a:buClr>
                          <a:srgbClr val="53585F"/>
                        </a:buClr>
                        <a:buSzPts val="700"/>
                        <a:buFont typeface="Open Sans"/>
                        <a:buNone/>
                      </a:pPr>
                      <a:endParaRPr lang="en-US"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multiple store in US.</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Promise real and traditional Chinese taste of the duck.</a:t>
                      </a:r>
                      <a:endParaRPr sz="500" dirty="0"/>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altLang="zh-CN" sz="700" u="none" strike="noStrike" cap="none" dirty="0">
                          <a:solidFill>
                            <a:srgbClr val="53585F"/>
                          </a:solidFill>
                          <a:latin typeface="Open Sans"/>
                          <a:ea typeface="Open Sans"/>
                          <a:cs typeface="Open Sans"/>
                          <a:sym typeface="Open Sans"/>
                        </a:rPr>
                        <a:t> Real Chinese taste of the duck.</a:t>
                      </a:r>
                    </a:p>
                    <a:p>
                      <a:pPr marL="0" marR="0" lvl="0" indent="0" algn="l" rtl="0">
                        <a:lnSpc>
                          <a:spcPct val="120000"/>
                        </a:lnSpc>
                        <a:spcBef>
                          <a:spcPts val="0"/>
                        </a:spcBef>
                        <a:spcAft>
                          <a:spcPts val="0"/>
                        </a:spcAft>
                        <a:buClr>
                          <a:srgbClr val="53585F"/>
                        </a:buClr>
                        <a:buSzPts val="700"/>
                        <a:buFont typeface="Open Sans"/>
                        <a:buNone/>
                      </a:pPr>
                      <a:r>
                        <a:rPr lang="en-US" altLang="zh-CN" sz="700" u="none" strike="noStrike" cap="none" dirty="0">
                          <a:solidFill>
                            <a:srgbClr val="53585F"/>
                          </a:solidFill>
                          <a:latin typeface="Open Sans"/>
                          <a:ea typeface="Open Sans"/>
                          <a:cs typeface="Open Sans"/>
                          <a:sym typeface="Open Sans"/>
                        </a:rPr>
                        <a:t>She could eat in her  city.</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endParaRPr sz="500" dirty="0"/>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a:solidFill>
                            <a:srgbClr val="53585F"/>
                          </a:solidFill>
                          <a:latin typeface="Open Sans"/>
                          <a:ea typeface="Open Sans"/>
                          <a:cs typeface="Open Sans"/>
                          <a:sym typeface="Open Sans"/>
                        </a:rPr>
                        <a:t>Facebook</a:t>
                      </a:r>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a:solidFill>
                            <a:srgbClr val="53585F"/>
                          </a:solidFill>
                          <a:latin typeface="Open Sans"/>
                          <a:ea typeface="Open Sans"/>
                          <a:cs typeface="Open Sans"/>
                          <a:sym typeface="Open Sans"/>
                        </a:rPr>
                        <a:t>Google</a:t>
                      </a:r>
                    </a:p>
                    <a:p>
                      <a:pPr marL="0" marR="0" lvl="0" indent="0" algn="l" rtl="0">
                        <a:lnSpc>
                          <a:spcPct val="120000"/>
                        </a:lnSpc>
                        <a:spcBef>
                          <a:spcPts val="0"/>
                        </a:spcBef>
                        <a:spcAft>
                          <a:spcPts val="0"/>
                        </a:spcAft>
                        <a:buClr>
                          <a:srgbClr val="53585F"/>
                        </a:buClr>
                        <a:buSzPts val="700"/>
                        <a:buFont typeface="Open Sans"/>
                        <a:buNone/>
                      </a:pPr>
                      <a:r>
                        <a:rPr lang="en" sz="700" u="none" strike="noStrike" cap="none" dirty="0">
                          <a:solidFill>
                            <a:srgbClr val="53585F"/>
                          </a:solidFill>
                          <a:latin typeface="Open Sans"/>
                          <a:ea typeface="Open Sans"/>
                          <a:cs typeface="Open Sans"/>
                          <a:sym typeface="Open Sans"/>
                        </a:rPr>
                        <a:t>Instagram</a:t>
                      </a:r>
                      <a:endParaRPr sz="5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“Write a sample quote that summarizes what this individual wants and cares about as it relates to your brand….”</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4" name="Google Shape;174;p34"/>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75" name="Google Shape;175;p34"/>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76" name="Google Shape;176;p34"/>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buyer personas for your ideal target audience.</a:t>
            </a:r>
            <a:endParaRPr sz="500"/>
          </a:p>
        </p:txBody>
      </p:sp>
      <p:sp>
        <p:nvSpPr>
          <p:cNvPr id="177" name="Google Shape;177;p34"/>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78" name="Google Shape;178;p34"/>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79" name="Google Shape;179;p34"/>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5"/>
          <p:cNvSpPr txBox="1"/>
          <p:nvPr/>
        </p:nvSpPr>
        <p:spPr>
          <a:xfrm>
            <a:off x="765260" y="244981"/>
            <a:ext cx="8110200" cy="8175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“Voice”</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Describe the tone/voice or attitude of your brand. First brainstorm an entire list, then narrow down to a top 5, then reduce to a top three and pick the primary defining tone.</a:t>
            </a:r>
            <a:endParaRPr sz="500"/>
          </a:p>
        </p:txBody>
      </p:sp>
      <p:graphicFrame>
        <p:nvGraphicFramePr>
          <p:cNvPr id="185" name="Google Shape;185;p35"/>
          <p:cNvGraphicFramePr/>
          <p:nvPr>
            <p:extLst>
              <p:ext uri="{D42A27DB-BD31-4B8C-83A1-F6EECF244321}">
                <p14:modId xmlns:p14="http://schemas.microsoft.com/office/powerpoint/2010/main" val="3097175593"/>
              </p:ext>
            </p:extLst>
          </p:nvPr>
        </p:nvGraphicFramePr>
        <p:xfrm>
          <a:off x="814179" y="1325796"/>
          <a:ext cx="1902850" cy="3642800"/>
        </p:xfrm>
        <a:graphic>
          <a:graphicData uri="http://schemas.openxmlformats.org/drawingml/2006/table">
            <a:tbl>
              <a:tblPr>
                <a:noFill/>
                <a:tableStyleId>{1CCF98EC-A9E2-44D7-9900-E0162541C48C}</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Local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Convenience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Quick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Clean</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Healthy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Closed</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Reasonable Price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Delicious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86" name="Google Shape;186;p35"/>
          <p:cNvGraphicFramePr/>
          <p:nvPr>
            <p:extLst>
              <p:ext uri="{D42A27DB-BD31-4B8C-83A1-F6EECF244321}">
                <p14:modId xmlns:p14="http://schemas.microsoft.com/office/powerpoint/2010/main" val="1415626828"/>
              </p:ext>
            </p:extLst>
          </p:nvPr>
        </p:nvGraphicFramePr>
        <p:xfrm>
          <a:off x="3028775" y="1325796"/>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Real </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Local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Healthy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Reasonable Price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87" name="Google Shape;187;p35"/>
          <p:cNvGraphicFramePr/>
          <p:nvPr/>
        </p:nvGraphicFramePr>
        <p:xfrm>
          <a:off x="5243370" y="1325796"/>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3</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b="1"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6"/>
          <p:cNvSpPr txBox="1"/>
          <p:nvPr/>
        </p:nvSpPr>
        <p:spPr>
          <a:xfrm>
            <a:off x="765260" y="244981"/>
            <a:ext cx="8110200" cy="8175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“Look/Feel”</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Describe the Look/Feel of the brand you’d like to have. First brainstorm an entire list, then narrow down to a top 5, then reduce to a top three and pick the primary defining attribute.</a:t>
            </a:r>
            <a:endParaRPr sz="500"/>
          </a:p>
        </p:txBody>
      </p:sp>
      <p:graphicFrame>
        <p:nvGraphicFramePr>
          <p:cNvPr id="193" name="Google Shape;193;p36"/>
          <p:cNvGraphicFramePr/>
          <p:nvPr>
            <p:extLst>
              <p:ext uri="{D42A27DB-BD31-4B8C-83A1-F6EECF244321}">
                <p14:modId xmlns:p14="http://schemas.microsoft.com/office/powerpoint/2010/main" val="559670973"/>
              </p:ext>
            </p:extLst>
          </p:nvPr>
        </p:nvGraphicFramePr>
        <p:xfrm>
          <a:off x="814179" y="1325796"/>
          <a:ext cx="1902850" cy="3642800"/>
        </p:xfrm>
        <a:graphic>
          <a:graphicData uri="http://schemas.openxmlformats.org/drawingml/2006/table">
            <a:tbl>
              <a:tblPr>
                <a:noFill/>
                <a:tableStyleId>{1CCF98EC-A9E2-44D7-9900-E0162541C48C}</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Regular</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Famous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Reliable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Visionary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Professional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Substantial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Unique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Creative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94" name="Google Shape;194;p36"/>
          <p:cNvGraphicFramePr/>
          <p:nvPr>
            <p:extLst>
              <p:ext uri="{D42A27DB-BD31-4B8C-83A1-F6EECF244321}">
                <p14:modId xmlns:p14="http://schemas.microsoft.com/office/powerpoint/2010/main" val="3187251032"/>
              </p:ext>
            </p:extLst>
          </p:nvPr>
        </p:nvGraphicFramePr>
        <p:xfrm>
          <a:off x="3028775" y="1325796"/>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Reliable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Professional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Substantial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95" name="Google Shape;195;p36"/>
          <p:cNvGraphicFramePr/>
          <p:nvPr/>
        </p:nvGraphicFramePr>
        <p:xfrm>
          <a:off x="5243370" y="1325796"/>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3</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b="1"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7"/>
          <p:cNvSpPr txBox="1"/>
          <p:nvPr/>
        </p:nvSpPr>
        <p:spPr>
          <a:xfrm>
            <a:off x="765260" y="244981"/>
            <a:ext cx="8110132" cy="61317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Putting it together. </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your brand positioning statement by filling in the blanks in this sentence:</a:t>
            </a:r>
            <a:endParaRPr sz="500"/>
          </a:p>
        </p:txBody>
      </p:sp>
      <p:sp>
        <p:nvSpPr>
          <p:cNvPr id="201" name="Google Shape;201;p37"/>
          <p:cNvSpPr txBox="1"/>
          <p:nvPr/>
        </p:nvSpPr>
        <p:spPr>
          <a:xfrm>
            <a:off x="765260" y="1094810"/>
            <a:ext cx="8110132" cy="1570435"/>
          </a:xfrm>
          <a:prstGeom prst="rect">
            <a:avLst/>
          </a:prstGeom>
          <a:noFill/>
          <a:ln>
            <a:noFill/>
          </a:ln>
        </p:spPr>
        <p:txBody>
          <a:bodyPr spcFirstLastPara="1" wrap="square" lIns="26775" tIns="26775" rIns="26775" bIns="26775" anchor="t" anchorCtr="0">
            <a:noAutofit/>
          </a:bodyPr>
          <a:lstStyle/>
          <a:p>
            <a:pPr>
              <a:lnSpc>
                <a:spcPct val="130000"/>
              </a:lnSpc>
              <a:buClr>
                <a:srgbClr val="005E68"/>
              </a:buClr>
              <a:buSzPts val="1800"/>
            </a:pPr>
            <a:r>
              <a:rPr lang="en" sz="1800" b="1" i="0" u="none" strike="noStrike" cap="none" dirty="0">
                <a:solidFill>
                  <a:srgbClr val="005E68"/>
                </a:solidFill>
                <a:latin typeface="Open Sans"/>
                <a:ea typeface="Open Sans"/>
                <a:cs typeface="Open Sans"/>
                <a:sym typeface="Open Sans"/>
              </a:rPr>
              <a:t>(</a:t>
            </a:r>
            <a:r>
              <a:rPr lang="en" sz="1800" b="1" dirty="0">
                <a:solidFill>
                  <a:srgbClr val="005E68"/>
                </a:solidFill>
                <a:latin typeface="Open Sans"/>
                <a:ea typeface="Open Sans"/>
                <a:cs typeface="Open Sans"/>
                <a:sym typeface="Open Sans"/>
              </a:rPr>
              <a:t>Black Duck</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exists because </a:t>
            </a:r>
            <a:r>
              <a:rPr lang="en" sz="1800" b="1" i="0" u="none" strike="noStrike" cap="none" dirty="0">
                <a:solidFill>
                  <a:srgbClr val="005E68"/>
                </a:solidFill>
                <a:latin typeface="Open Sans"/>
                <a:ea typeface="Open Sans"/>
                <a:cs typeface="Open Sans"/>
                <a:sym typeface="Open Sans"/>
              </a:rPr>
              <a:t>( We </a:t>
            </a:r>
            <a:r>
              <a:rPr lang="en-US" sz="1800" b="1" i="0" u="none" strike="noStrike" cap="none" dirty="0">
                <a:solidFill>
                  <a:srgbClr val="005E68"/>
                </a:solidFill>
                <a:latin typeface="Open Sans"/>
                <a:ea typeface="Open Sans"/>
                <a:cs typeface="Open Sans"/>
                <a:sym typeface="Open Sans"/>
              </a:rPr>
              <a:t>plan to s</a:t>
            </a:r>
            <a:r>
              <a:rPr lang="en-US" sz="1800" b="1" dirty="0">
                <a:solidFill>
                  <a:srgbClr val="005E68"/>
                </a:solidFill>
                <a:latin typeface="Open Sans"/>
                <a:ea typeface="Open Sans"/>
                <a:cs typeface="Open Sans"/>
                <a:sym typeface="Open Sans"/>
              </a:rPr>
              <a:t>pread the Chinese taste of duck to all around the world</a:t>
            </a:r>
          </a:p>
          <a:p>
            <a:pPr>
              <a:lnSpc>
                <a:spcPct val="130000"/>
              </a:lnSpc>
              <a:buClr>
                <a:srgbClr val="005E68"/>
              </a:buClr>
              <a:buSzPts val="1800"/>
            </a:pP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We champion </a:t>
            </a:r>
            <a:r>
              <a:rPr lang="en" sz="1800" b="1" i="0" u="none" strike="noStrike" cap="none" dirty="0">
                <a:solidFill>
                  <a:srgbClr val="005E68"/>
                </a:solidFill>
                <a:latin typeface="Open Sans"/>
                <a:ea typeface="Open Sans"/>
                <a:cs typeface="Open Sans"/>
                <a:sym typeface="Open Sans"/>
              </a:rPr>
              <a:t>(Chinese in US)</a:t>
            </a:r>
            <a:r>
              <a:rPr lang="en" sz="1800" b="0" i="0" u="none" strike="noStrike" cap="none" dirty="0">
                <a:solidFill>
                  <a:srgbClr val="005E68"/>
                </a:solidFill>
                <a:latin typeface="Open Sans"/>
                <a:ea typeface="Open Sans"/>
                <a:cs typeface="Open Sans"/>
                <a:sym typeface="Open Sans"/>
              </a:rPr>
              <a:t> and </a:t>
            </a:r>
            <a:r>
              <a:rPr lang="en" sz="1800" b="1" i="0" u="none" strike="noStrike" cap="none" dirty="0">
                <a:solidFill>
                  <a:srgbClr val="005E68"/>
                </a:solidFill>
                <a:latin typeface="Open Sans"/>
                <a:ea typeface="Open Sans"/>
                <a:cs typeface="Open Sans"/>
                <a:sym typeface="Open Sans"/>
              </a:rPr>
              <a:t>(Chinese food lover)</a:t>
            </a:r>
            <a:r>
              <a:rPr lang="en" sz="1800" b="0" i="0" u="none" strike="noStrike" cap="none" dirty="0">
                <a:solidFill>
                  <a:srgbClr val="005E68"/>
                </a:solidFill>
                <a:latin typeface="Open Sans"/>
                <a:ea typeface="Open Sans"/>
                <a:cs typeface="Open Sans"/>
                <a:sym typeface="Open Sans"/>
              </a:rPr>
              <a:t>. Our brand voice is </a:t>
            </a:r>
            <a:r>
              <a:rPr lang="en" sz="1800" b="1" i="0" u="none" strike="noStrike" cap="none" dirty="0">
                <a:solidFill>
                  <a:srgbClr val="005E68"/>
                </a:solidFill>
                <a:latin typeface="Open Sans"/>
                <a:ea typeface="Open Sans"/>
                <a:cs typeface="Open Sans"/>
                <a:sym typeface="Open Sans"/>
              </a:rPr>
              <a:t>(Real)</a:t>
            </a:r>
            <a:r>
              <a:rPr lang="en" sz="1800" b="0" i="0" u="none" strike="noStrike" cap="none" dirty="0">
                <a:solidFill>
                  <a:srgbClr val="005E68"/>
                </a:solidFill>
                <a:latin typeface="Open Sans"/>
                <a:ea typeface="Open Sans"/>
                <a:cs typeface="Open Sans"/>
                <a:sym typeface="Open Sans"/>
              </a:rPr>
              <a:t>, </a:t>
            </a:r>
            <a:r>
              <a:rPr lang="en" sz="1800" b="1" i="0" u="none" strike="noStrike" cap="none" dirty="0">
                <a:solidFill>
                  <a:srgbClr val="005E68"/>
                </a:solidFill>
                <a:latin typeface="Open Sans"/>
                <a:ea typeface="Open Sans"/>
                <a:cs typeface="Open Sans"/>
                <a:sym typeface="Open Sans"/>
              </a:rPr>
              <a:t>(Traditional)</a:t>
            </a:r>
            <a:r>
              <a:rPr lang="en" sz="1800" b="0" i="0" u="none" strike="noStrike" cap="none" dirty="0">
                <a:solidFill>
                  <a:srgbClr val="005E68"/>
                </a:solidFill>
                <a:latin typeface="Open Sans"/>
                <a:ea typeface="Open Sans"/>
                <a:cs typeface="Open Sans"/>
                <a:sym typeface="Open Sans"/>
              </a:rPr>
              <a:t>, and most importantly </a:t>
            </a:r>
            <a:r>
              <a:rPr lang="en" sz="1800" b="1" i="0" u="none" strike="noStrike" cap="none" dirty="0">
                <a:solidFill>
                  <a:srgbClr val="005E68"/>
                </a:solidFill>
                <a:latin typeface="Open Sans"/>
                <a:ea typeface="Open Sans"/>
                <a:cs typeface="Open Sans"/>
                <a:sym typeface="Open Sans"/>
              </a:rPr>
              <a:t>(Professional)</a:t>
            </a:r>
            <a:r>
              <a:rPr lang="en" sz="1800" b="0" i="0" u="none" strike="noStrike" cap="none" dirty="0">
                <a:solidFill>
                  <a:srgbClr val="005E68"/>
                </a:solidFill>
                <a:latin typeface="Open Sans"/>
                <a:ea typeface="Open Sans"/>
                <a:cs typeface="Open Sans"/>
                <a:sym typeface="Open Sans"/>
              </a:rPr>
              <a:t>. The brand feels like </a:t>
            </a:r>
            <a:r>
              <a:rPr lang="en" sz="1800" b="1" i="0" u="none" strike="noStrike" cap="none" dirty="0">
                <a:solidFill>
                  <a:srgbClr val="005E68"/>
                </a:solidFill>
                <a:latin typeface="Open Sans"/>
                <a:ea typeface="Open Sans"/>
                <a:cs typeface="Open Sans"/>
                <a:sym typeface="Open Sans"/>
              </a:rPr>
              <a:t>(Healthy)</a:t>
            </a:r>
            <a:r>
              <a:rPr lang="en" sz="1800" b="0" i="0" u="none" strike="noStrike" cap="none" dirty="0">
                <a:solidFill>
                  <a:srgbClr val="005E68"/>
                </a:solidFill>
                <a:latin typeface="Open Sans"/>
                <a:ea typeface="Open Sans"/>
                <a:cs typeface="Open Sans"/>
                <a:sym typeface="Open Sans"/>
              </a:rPr>
              <a:t>, </a:t>
            </a:r>
            <a:r>
              <a:rPr lang="en" sz="1800" b="1" i="0" u="none" strike="noStrike" cap="none" dirty="0">
                <a:solidFill>
                  <a:srgbClr val="005E68"/>
                </a:solidFill>
                <a:latin typeface="Open Sans"/>
                <a:ea typeface="Open Sans"/>
                <a:cs typeface="Open Sans"/>
                <a:sym typeface="Open Sans"/>
              </a:rPr>
              <a:t>(Delicious)</a:t>
            </a:r>
            <a:r>
              <a:rPr lang="en" sz="1800" b="0" i="0" u="none" strike="noStrike" cap="none" dirty="0">
                <a:solidFill>
                  <a:srgbClr val="005E68"/>
                </a:solidFill>
                <a:latin typeface="Open Sans"/>
                <a:ea typeface="Open Sans"/>
                <a:cs typeface="Open Sans"/>
                <a:sym typeface="Open Sans"/>
              </a:rPr>
              <a:t>, but most like </a:t>
            </a:r>
            <a:r>
              <a:rPr lang="en" sz="1800" b="1" i="0" u="none" strike="noStrike" cap="none" dirty="0">
                <a:solidFill>
                  <a:srgbClr val="005E68"/>
                </a:solidFill>
                <a:latin typeface="Open Sans"/>
                <a:ea typeface="Open Sans"/>
                <a:cs typeface="Open Sans"/>
                <a:sym typeface="Open Sans"/>
              </a:rPr>
              <a:t>(Unique)</a:t>
            </a:r>
            <a:r>
              <a:rPr lang="en" sz="1800" b="0" i="0" u="none" strike="noStrike" cap="none" dirty="0">
                <a:solidFill>
                  <a:srgbClr val="005E68"/>
                </a:solidFill>
                <a:latin typeface="Open Sans"/>
                <a:ea typeface="Open Sans"/>
                <a:cs typeface="Open Sans"/>
                <a:sym typeface="Open Sans"/>
              </a:rPr>
              <a:t>.</a:t>
            </a:r>
            <a:endParaRPr sz="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8"/>
          <p:cNvSpPr txBox="1"/>
          <p:nvPr/>
        </p:nvSpPr>
        <p:spPr>
          <a:xfrm>
            <a:off x="765260" y="244981"/>
            <a:ext cx="8110132" cy="1021795"/>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top competitors</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You can’t be successful without understanding your competitors, their strengths, weaknesses and what opportunities exist in the marketplace. Brainstorm a list of possible competitors (including alternative goods / services, e.g. “Bitcoin” is a potential alternative to a traditional bank.” Then narrow the list down to the top 5 closest competitors, then narrow again to your top two competitors.</a:t>
            </a:r>
            <a:endParaRPr sz="500"/>
          </a:p>
        </p:txBody>
      </p:sp>
      <p:graphicFrame>
        <p:nvGraphicFramePr>
          <p:cNvPr id="207" name="Google Shape;207;p38"/>
          <p:cNvGraphicFramePr/>
          <p:nvPr>
            <p:extLst>
              <p:ext uri="{D42A27DB-BD31-4B8C-83A1-F6EECF244321}">
                <p14:modId xmlns:p14="http://schemas.microsoft.com/office/powerpoint/2010/main" val="3616081693"/>
              </p:ext>
            </p:extLst>
          </p:nvPr>
        </p:nvGraphicFramePr>
        <p:xfrm>
          <a:off x="814179" y="1505310"/>
          <a:ext cx="1902850" cy="2509925"/>
        </p:xfrm>
        <a:graphic>
          <a:graphicData uri="http://schemas.openxmlformats.org/drawingml/2006/table">
            <a:tbl>
              <a:tblPr>
                <a:noFill/>
                <a:tableStyleId>{1CCF98EC-A9E2-44D7-9900-E0162541C48C}</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81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Everyday Restaurant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Gold pot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err="1">
                          <a:latin typeface="Open Sans"/>
                          <a:ea typeface="Open Sans"/>
                          <a:cs typeface="Open Sans"/>
                          <a:sym typeface="Open Sans"/>
                        </a:rPr>
                        <a:t>Udon</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Panda  Express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Hong’s Cafe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Beijing roast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err="1">
                          <a:latin typeface="Open Sans"/>
                          <a:ea typeface="Open Sans"/>
                          <a:cs typeface="Open Sans"/>
                          <a:sym typeface="Open Sans"/>
                        </a:rPr>
                        <a:t>Jingwu</a:t>
                      </a:r>
                      <a:r>
                        <a:rPr lang="en-US" sz="700" u="none" strike="noStrike" cap="none" dirty="0">
                          <a:latin typeface="Open Sans"/>
                          <a:ea typeface="Open Sans"/>
                          <a:cs typeface="Open Sans"/>
                          <a:sym typeface="Open Sans"/>
                        </a:rPr>
                        <a:t>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China House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err="1">
                          <a:latin typeface="Open Sans"/>
                          <a:ea typeface="Open Sans"/>
                          <a:cs typeface="Open Sans"/>
                          <a:sym typeface="Open Sans"/>
                        </a:rPr>
                        <a:t>Zhouheya</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0"/>
                  </a:ext>
                </a:extLst>
              </a:tr>
            </a:tbl>
          </a:graphicData>
        </a:graphic>
      </p:graphicFrame>
      <p:graphicFrame>
        <p:nvGraphicFramePr>
          <p:cNvPr id="208" name="Google Shape;208;p38"/>
          <p:cNvGraphicFramePr/>
          <p:nvPr>
            <p:extLst>
              <p:ext uri="{D42A27DB-BD31-4B8C-83A1-F6EECF244321}">
                <p14:modId xmlns:p14="http://schemas.microsoft.com/office/powerpoint/2010/main" val="3991421315"/>
              </p:ext>
            </p:extLst>
          </p:nvPr>
        </p:nvGraphicFramePr>
        <p:xfrm>
          <a:off x="3028775" y="1505310"/>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err="1">
                          <a:latin typeface="Open Sans"/>
                          <a:ea typeface="Open Sans"/>
                          <a:cs typeface="Open Sans"/>
                          <a:sym typeface="Open Sans"/>
                        </a:rPr>
                        <a:t>Zhouheya</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Beijing roast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Everyday restaurant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Hong’s Cafe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Panda Express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209" name="Google Shape;209;p38"/>
          <p:cNvGraphicFramePr/>
          <p:nvPr>
            <p:extLst>
              <p:ext uri="{D42A27DB-BD31-4B8C-83A1-F6EECF244321}">
                <p14:modId xmlns:p14="http://schemas.microsoft.com/office/powerpoint/2010/main" val="1694259020"/>
              </p:ext>
            </p:extLst>
          </p:nvPr>
        </p:nvGraphicFramePr>
        <p:xfrm>
          <a:off x="5243370" y="1505310"/>
          <a:ext cx="1902850" cy="1365900"/>
        </p:xfrm>
        <a:graphic>
          <a:graphicData uri="http://schemas.openxmlformats.org/drawingml/2006/table">
            <a:tbl>
              <a:tblPr>
                <a:noFill/>
                <a:tableStyleId>{1CCF98EC-A9E2-44D7-9900-E0162541C48C}</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2</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zh-CN"/>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b="1" u="none" strike="noStrike" cap="none" dirty="0">
                          <a:latin typeface="Open Sans"/>
                          <a:ea typeface="Open Sans"/>
                          <a:cs typeface="Open Sans"/>
                          <a:sym typeface="Open Sans"/>
                        </a:rPr>
                        <a:t>China House</a:t>
                      </a:r>
                      <a:endParaRPr sz="700" b="1"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err="1">
                          <a:latin typeface="Open Sans"/>
                          <a:ea typeface="Open Sans"/>
                          <a:cs typeface="Open Sans"/>
                          <a:sym typeface="Open Sans"/>
                        </a:rPr>
                        <a:t>Jingwu</a:t>
                      </a:r>
                      <a:r>
                        <a:rPr lang="en-US" sz="700" u="none" strike="noStrike" cap="none" dirty="0">
                          <a:latin typeface="Open Sans"/>
                          <a:ea typeface="Open Sans"/>
                          <a:cs typeface="Open Sans"/>
                          <a:sym typeface="Open Sans"/>
                        </a:rPr>
                        <a:t> Duck</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9"/>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Audit your competitor</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Research your competitor online. Look at what social platforms they are on. What type of content do they create? What’s their website like? Sign up for their e-mail newsletter. Then document your findings below:</a:t>
            </a:r>
            <a:endParaRPr sz="500"/>
          </a:p>
        </p:txBody>
      </p:sp>
      <p:graphicFrame>
        <p:nvGraphicFramePr>
          <p:cNvPr id="215" name="Google Shape;215;p39"/>
          <p:cNvGraphicFramePr/>
          <p:nvPr>
            <p:extLst>
              <p:ext uri="{D42A27DB-BD31-4B8C-83A1-F6EECF244321}">
                <p14:modId xmlns:p14="http://schemas.microsoft.com/office/powerpoint/2010/main" val="2089882282"/>
              </p:ext>
            </p:extLst>
          </p:nvPr>
        </p:nvGraphicFramePr>
        <p:xfrm>
          <a:off x="892716" y="1292416"/>
          <a:ext cx="7908250" cy="3804000"/>
        </p:xfrm>
        <a:graphic>
          <a:graphicData uri="http://schemas.openxmlformats.org/drawingml/2006/table">
            <a:tbl>
              <a:tblPr>
                <a:noFill/>
                <a:tableStyleId>{1CCF98EC-A9E2-44D7-9900-E0162541C48C}</a:tableStyleId>
              </a:tblPr>
              <a:tblGrid>
                <a:gridCol w="3954125">
                  <a:extLst>
                    <a:ext uri="{9D8B030D-6E8A-4147-A177-3AD203B41FA5}">
                      <a16:colId xmlns:a16="http://schemas.microsoft.com/office/drawing/2014/main" val="20000"/>
                    </a:ext>
                  </a:extLst>
                </a:gridCol>
                <a:gridCol w="3954125">
                  <a:extLst>
                    <a:ext uri="{9D8B030D-6E8A-4147-A177-3AD203B41FA5}">
                      <a16:colId xmlns:a16="http://schemas.microsoft.com/office/drawing/2014/main" val="20001"/>
                    </a:ext>
                  </a:extLst>
                </a:gridCol>
              </a:tblGrid>
              <a:tr h="526950">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Name: </a:t>
                      </a:r>
                      <a:r>
                        <a:rPr lang="en" sz="700" b="0" u="none" strike="noStrike" cap="none" dirty="0">
                          <a:latin typeface="Open Sans"/>
                          <a:ea typeface="Open Sans"/>
                          <a:cs typeface="Open Sans"/>
                          <a:sym typeface="Open Sans"/>
                        </a:rPr>
                        <a:t>Hong’s Cafe</a:t>
                      </a:r>
                      <a:endParaRPr sz="900" b="0" u="none" strike="noStrike" cap="none"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Tagline: </a:t>
                      </a:r>
                      <a:r>
                        <a:rPr lang="en" sz="700" b="0" u="none" strike="noStrike" cap="none" dirty="0">
                          <a:latin typeface="Open Sans"/>
                          <a:ea typeface="Open Sans"/>
                          <a:cs typeface="Open Sans"/>
                          <a:sym typeface="Open Sans"/>
                        </a:rPr>
                        <a:t>None</a:t>
                      </a: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Social media platforms used: </a:t>
                      </a:r>
                      <a:r>
                        <a:rPr lang="en" sz="700" b="0" u="none" strike="noStrike" cap="none" dirty="0"/>
                        <a:t>Instagram</a:t>
                      </a:r>
                      <a:endParaRPr sz="900" b="0" u="none" strike="noStrike" cap="none"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Website: </a:t>
                      </a:r>
                      <a:r>
                        <a:rPr lang="en" sz="700" u="sng" strike="noStrike" cap="none" dirty="0">
                          <a:solidFill>
                            <a:schemeClr val="hlink"/>
                          </a:solidFill>
                        </a:rPr>
                        <a:t>None</a:t>
                      </a:r>
                      <a:endParaRPr sz="500"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Email Newsletter: </a:t>
                      </a:r>
                      <a:r>
                        <a:rPr lang="en" sz="700" b="0" u="none" strike="noStrike" cap="none" dirty="0"/>
                        <a:t>( No)</a:t>
                      </a: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extLst>
                  <a:ext uri="{0D108BD9-81ED-4DB2-BD59-A6C34878D82A}">
                    <a16:rowId xmlns:a16="http://schemas.microsoft.com/office/drawing/2014/main" val="10000"/>
                  </a:ext>
                </a:extLst>
              </a:tr>
              <a:tr h="16057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Strengths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Hong’s </a:t>
                      </a:r>
                      <a:r>
                        <a:rPr lang="en" sz="700" u="none" strike="noStrike" cap="none" dirty="0" err="1">
                          <a:latin typeface="Open Sans"/>
                          <a:ea typeface="Open Sans"/>
                          <a:cs typeface="Open Sans"/>
                          <a:sym typeface="Open Sans"/>
                        </a:rPr>
                        <a:t>Caf</a:t>
                      </a:r>
                      <a:r>
                        <a:rPr lang="en-US" sz="700" u="none" strike="noStrike" cap="none" dirty="0" err="1">
                          <a:latin typeface="Open Sans"/>
                          <a:ea typeface="Open Sans"/>
                          <a:cs typeface="Open Sans"/>
                          <a:sym typeface="Open Sans"/>
                        </a:rPr>
                        <a:t>é</a:t>
                      </a:r>
                      <a:r>
                        <a:rPr lang="en" sz="700" u="none" strike="noStrike" cap="none" dirty="0">
                          <a:latin typeface="Open Sans"/>
                          <a:ea typeface="Open Sans"/>
                          <a:cs typeface="Open Sans"/>
                          <a:sym typeface="Open Sans"/>
                        </a:rPr>
                        <a:t> has many  experience in how to attract Chinese customer. Its food are various and tasty. The traditional  Chinese style is their advantage. It located in East Lansing and accepted online order. The most important one is it open from 3pm to 3am. It offer a great way for those who like eat at midnight.</a:t>
                      </a:r>
                      <a:endParaRPr sz="700" dirty="0"/>
                    </a:p>
                  </a:txBody>
                  <a:tcPr marL="19050" marR="19050" marT="19050" marB="19050">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Weaknesses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where this competitor is not doing a good job. What mistakes are they making?</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It has too many food for choosing so that it could not do a dish pretty well. </a:t>
                      </a:r>
                      <a:endParaRPr sz="500" dirty="0"/>
                    </a:p>
                  </a:txBody>
                  <a:tcPr marL="19050" marR="19050" marT="19050" marB="19050">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16712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Opportunities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Where do you see an opportunity to stand out from this competitor?</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My forte is only doing duck cuisine.  I only focus on those duck lover and Chinese food lover. I use </a:t>
                      </a:r>
                      <a:r>
                        <a:rPr lang="en" sz="700" u="none" strike="noStrike" cap="none" dirty="0" err="1">
                          <a:latin typeface="Open Sans"/>
                          <a:ea typeface="Open Sans"/>
                          <a:cs typeface="Open Sans"/>
                          <a:sym typeface="Open Sans"/>
                        </a:rPr>
                        <a:t>traditi</a:t>
                      </a:r>
                      <a:r>
                        <a:rPr lang="en-US" sz="700" u="none" strike="noStrike" cap="none" dirty="0">
                          <a:latin typeface="Open Sans"/>
                          <a:ea typeface="Open Sans"/>
                          <a:cs typeface="Open Sans"/>
                          <a:sym typeface="Open Sans"/>
                        </a:rPr>
                        <a:t>o</a:t>
                      </a:r>
                      <a:r>
                        <a:rPr lang="en" sz="700" u="none" strike="noStrike" cap="none" dirty="0" err="1">
                          <a:latin typeface="Open Sans"/>
                          <a:ea typeface="Open Sans"/>
                          <a:cs typeface="Open Sans"/>
                          <a:sym typeface="Open Sans"/>
                        </a:rPr>
                        <a:t>nal</a:t>
                      </a:r>
                      <a:r>
                        <a:rPr lang="en" sz="700" u="none" strike="noStrike" cap="none" dirty="0">
                          <a:latin typeface="Open Sans"/>
                          <a:ea typeface="Open Sans"/>
                          <a:cs typeface="Open Sans"/>
                          <a:sym typeface="Open Sans"/>
                        </a:rPr>
                        <a:t> recipe on my duck and show the real Chinese taste of a duck.</a:t>
                      </a:r>
                      <a:endParaRPr sz="500" dirty="0"/>
                    </a:p>
                  </a:txBody>
                  <a:tcPr marL="19050" marR="19050" marT="19050" marB="19050"/>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Threats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What major threats does this competitor pose to you?</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700" dirty="0"/>
                        <a:t>It has </a:t>
                      </a:r>
                      <a:r>
                        <a:rPr lang="en" altLang="zh-CN" sz="700" u="none" strike="noStrike" cap="none" dirty="0">
                          <a:latin typeface="Open Sans"/>
                          <a:ea typeface="Open Sans"/>
                          <a:cs typeface="Open Sans"/>
                          <a:sym typeface="Open Sans"/>
                        </a:rPr>
                        <a:t>has too many food for choosing. There are different cuisine include all of China. Also it open to 3AM. It will get a part of honest customer. The most important factor is that it exists lots of years.</a:t>
                      </a:r>
                      <a:endParaRPr sz="700" dirty="0"/>
                    </a:p>
                  </a:txBody>
                  <a:tcPr marL="19050" marR="19050" marT="19050" marB="19050"/>
                </a:tc>
                <a:extLst>
                  <a:ext uri="{0D108BD9-81ED-4DB2-BD59-A6C34878D82A}">
                    <a16:rowId xmlns:a16="http://schemas.microsoft.com/office/drawing/2014/main" val="10002"/>
                  </a:ext>
                </a:extLst>
              </a:tr>
            </a:tbl>
          </a:graphicData>
        </a:graphic>
      </p:graphicFrame>
      <p:sp>
        <p:nvSpPr>
          <p:cNvPr id="216" name="Google Shape;216;p39"/>
          <p:cNvSpPr txBox="1"/>
          <p:nvPr/>
        </p:nvSpPr>
        <p:spPr>
          <a:xfrm>
            <a:off x="8009227" y="313942"/>
            <a:ext cx="777336" cy="177404"/>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COMPETITOR #1</a:t>
            </a:r>
            <a:endParaRPr sz="5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0"/>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Audit your competitor</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Research your competitor online. Look at what social platforms they are on. What type of content do they create? What’s their website like? Sign up for their e-mail newsletter. Then document your findings below:</a:t>
            </a:r>
            <a:endParaRPr sz="500"/>
          </a:p>
        </p:txBody>
      </p:sp>
      <p:graphicFrame>
        <p:nvGraphicFramePr>
          <p:cNvPr id="222" name="Google Shape;222;p40"/>
          <p:cNvGraphicFramePr/>
          <p:nvPr>
            <p:extLst>
              <p:ext uri="{D42A27DB-BD31-4B8C-83A1-F6EECF244321}">
                <p14:modId xmlns:p14="http://schemas.microsoft.com/office/powerpoint/2010/main" val="2778514597"/>
              </p:ext>
            </p:extLst>
          </p:nvPr>
        </p:nvGraphicFramePr>
        <p:xfrm>
          <a:off x="892716" y="1292416"/>
          <a:ext cx="7908250" cy="3804000"/>
        </p:xfrm>
        <a:graphic>
          <a:graphicData uri="http://schemas.openxmlformats.org/drawingml/2006/table">
            <a:tbl>
              <a:tblPr>
                <a:noFill/>
                <a:tableStyleId>{1CCF98EC-A9E2-44D7-9900-E0162541C48C}</a:tableStyleId>
              </a:tblPr>
              <a:tblGrid>
                <a:gridCol w="3954125">
                  <a:extLst>
                    <a:ext uri="{9D8B030D-6E8A-4147-A177-3AD203B41FA5}">
                      <a16:colId xmlns:a16="http://schemas.microsoft.com/office/drawing/2014/main" val="20000"/>
                    </a:ext>
                  </a:extLst>
                </a:gridCol>
                <a:gridCol w="3954125">
                  <a:extLst>
                    <a:ext uri="{9D8B030D-6E8A-4147-A177-3AD203B41FA5}">
                      <a16:colId xmlns:a16="http://schemas.microsoft.com/office/drawing/2014/main" val="20001"/>
                    </a:ext>
                  </a:extLst>
                </a:gridCol>
              </a:tblGrid>
              <a:tr h="526950">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Name: </a:t>
                      </a:r>
                      <a:r>
                        <a:rPr lang="en" sz="700" b="0" u="none" strike="noStrike" cap="none" dirty="0" err="1">
                          <a:latin typeface="Open Sans"/>
                          <a:ea typeface="Open Sans"/>
                          <a:cs typeface="Open Sans"/>
                          <a:sym typeface="Open Sans"/>
                        </a:rPr>
                        <a:t>Jingwu</a:t>
                      </a:r>
                      <a:r>
                        <a:rPr lang="en" sz="700" b="0" u="none" strike="noStrike" cap="none" dirty="0">
                          <a:latin typeface="Open Sans"/>
                          <a:ea typeface="Open Sans"/>
                          <a:cs typeface="Open Sans"/>
                          <a:sym typeface="Open Sans"/>
                        </a:rPr>
                        <a:t> Duck</a:t>
                      </a:r>
                      <a:endParaRPr sz="900" b="0" u="none" strike="noStrike" cap="none"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Tagline: </a:t>
                      </a:r>
                      <a:r>
                        <a:rPr lang="en" sz="700" b="0" u="none" strike="noStrike" cap="none" dirty="0"/>
                        <a:t>“We’re the best!”</a:t>
                      </a: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Social media platforms used: </a:t>
                      </a:r>
                      <a:r>
                        <a:rPr lang="en" sz="700" b="0" u="none" strike="noStrike" cap="none"/>
                        <a:t>E.g. Twitter, YouTube, Etc…</a:t>
                      </a:r>
                      <a:endParaRPr sz="900" b="0" u="none" strike="noStrike" cap="none"/>
                    </a:p>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Company Website: </a:t>
                      </a:r>
                      <a:r>
                        <a:rPr lang="en" sz="700" u="sng" strike="noStrike" cap="none">
                          <a:solidFill>
                            <a:schemeClr val="hlink"/>
                          </a:solidFill>
                          <a:hlinkClick r:id="rId3"/>
                        </a:rPr>
                        <a:t>www.xyzcorp.com</a:t>
                      </a:r>
                      <a:endParaRPr sz="500"/>
                    </a:p>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Email Newsletter: </a:t>
                      </a:r>
                      <a:r>
                        <a:rPr lang="en" sz="700" b="0" u="none" strike="noStrike" cap="none"/>
                        <a:t>(Yes / No)</a:t>
                      </a:r>
                      <a:endParaRPr sz="500"/>
                    </a:p>
                  </a:txBody>
                  <a:tcPr marL="19050" marR="19050" marT="19050" marB="19050" anchor="ctr">
                    <a:lnB w="9525" cap="flat" cmpd="sng">
                      <a:solidFill>
                        <a:srgbClr val="000000"/>
                      </a:solidFill>
                      <a:prstDash val="solid"/>
                      <a:round/>
                      <a:headEnd type="none" w="sm" len="sm"/>
                      <a:tailEnd type="none" w="sm" len="sm"/>
                    </a:lnB>
                    <a:solidFill>
                      <a:srgbClr val="E5EFF0"/>
                    </a:solidFill>
                  </a:tcPr>
                </a:tc>
                <a:extLst>
                  <a:ext uri="{0D108BD9-81ED-4DB2-BD59-A6C34878D82A}">
                    <a16:rowId xmlns:a16="http://schemas.microsoft.com/office/drawing/2014/main" val="10000"/>
                  </a:ext>
                </a:extLst>
              </a:tr>
              <a:tr h="16057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Strengths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what this competitor is good at. How are they succeeding?</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It is a duck only store.</a:t>
                      </a: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 It is famous in China.</a:t>
                      </a: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 It has a part of honest customers. </a:t>
                      </a: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Its business model is very mature.</a:t>
                      </a:r>
                      <a:endParaRPr sz="700" dirty="0"/>
                    </a:p>
                  </a:txBody>
                  <a:tcPr marL="19050" marR="19050" marT="19050" marB="19050">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Weaknesses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where this competitor is not doing a good job. What mistakes are they making?</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They do not have any store in US.</a:t>
                      </a:r>
                      <a:endParaRPr sz="500" dirty="0"/>
                    </a:p>
                  </a:txBody>
                  <a:tcPr marL="19050" marR="19050" marT="19050" marB="19050">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16712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Opportunities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Where do you see an opportunity to stand out from this competitor?</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We cook differ</a:t>
                      </a:r>
                      <a:r>
                        <a:rPr lang="en-US" sz="700" u="none" strike="noStrike" cap="none" dirty="0">
                          <a:latin typeface="Open Sans"/>
                          <a:ea typeface="Open Sans"/>
                          <a:cs typeface="Open Sans"/>
                          <a:sym typeface="Open Sans"/>
                        </a:rPr>
                        <a:t>e</a:t>
                      </a:r>
                      <a:r>
                        <a:rPr lang="en" sz="700" u="none" strike="noStrike" cap="none" dirty="0" err="1">
                          <a:latin typeface="Open Sans"/>
                          <a:ea typeface="Open Sans"/>
                          <a:cs typeface="Open Sans"/>
                          <a:sym typeface="Open Sans"/>
                        </a:rPr>
                        <a:t>nt</a:t>
                      </a:r>
                      <a:r>
                        <a:rPr lang="en" sz="700" u="none" strike="noStrike" cap="none" dirty="0">
                          <a:latin typeface="Open Sans"/>
                          <a:ea typeface="Open Sans"/>
                          <a:cs typeface="Open Sans"/>
                          <a:sym typeface="Open Sans"/>
                        </a:rPr>
                        <a:t> body parts of a duck.</a:t>
                      </a: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We have traditional recipe.</a:t>
                      </a: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We make a duck special.</a:t>
                      </a:r>
                      <a:endParaRPr sz="500" dirty="0"/>
                    </a:p>
                  </a:txBody>
                  <a:tcPr marL="19050" marR="19050" marT="19050" marB="19050"/>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Threats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What major threats does this competitor pose to you?</a:t>
                      </a:r>
                    </a:p>
                    <a:p>
                      <a:pPr marL="0" marR="0" lvl="0" indent="0" algn="l" rtl="0">
                        <a:lnSpc>
                          <a:spcPct val="100000"/>
                        </a:lnSpc>
                        <a:spcBef>
                          <a:spcPts val="0"/>
                        </a:spcBef>
                        <a:spcAft>
                          <a:spcPts val="0"/>
                        </a:spcAft>
                        <a:buClr>
                          <a:schemeClr val="dk1"/>
                        </a:buClr>
                        <a:buSzPts val="700"/>
                        <a:buFont typeface="Open Sans"/>
                        <a:buNone/>
                      </a:pPr>
                      <a:endParaRPr lang="en" altLang="zh-C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One day they open mu</a:t>
                      </a:r>
                      <a:r>
                        <a:rPr lang="en-US" sz="700" u="none" strike="noStrike" cap="none" dirty="0">
                          <a:latin typeface="Open Sans"/>
                          <a:ea typeface="Open Sans"/>
                          <a:cs typeface="Open Sans"/>
                          <a:sym typeface="Open Sans"/>
                        </a:rPr>
                        <a:t>l</a:t>
                      </a:r>
                      <a:r>
                        <a:rPr lang="en" sz="700" u="none" strike="noStrike" cap="none" dirty="0" err="1">
                          <a:latin typeface="Open Sans"/>
                          <a:ea typeface="Open Sans"/>
                          <a:cs typeface="Open Sans"/>
                          <a:sym typeface="Open Sans"/>
                        </a:rPr>
                        <a:t>tiple</a:t>
                      </a:r>
                      <a:r>
                        <a:rPr lang="en" sz="700" u="none" strike="noStrike" cap="none">
                          <a:latin typeface="Open Sans"/>
                          <a:ea typeface="Open Sans"/>
                          <a:cs typeface="Open Sans"/>
                          <a:sym typeface="Open Sans"/>
                        </a:rPr>
                        <a:t> shop </a:t>
                      </a:r>
                      <a:r>
                        <a:rPr lang="en" sz="700" u="none" strike="noStrike" cap="none" dirty="0">
                          <a:latin typeface="Open Sans"/>
                          <a:ea typeface="Open Sans"/>
                          <a:cs typeface="Open Sans"/>
                          <a:sym typeface="Open Sans"/>
                        </a:rPr>
                        <a:t>in Us.</a:t>
                      </a:r>
                      <a:endParaRPr sz="500" dirty="0"/>
                    </a:p>
                  </a:txBody>
                  <a:tcPr marL="19050" marR="19050" marT="19050" marB="19050"/>
                </a:tc>
                <a:extLst>
                  <a:ext uri="{0D108BD9-81ED-4DB2-BD59-A6C34878D82A}">
                    <a16:rowId xmlns:a16="http://schemas.microsoft.com/office/drawing/2014/main" val="10002"/>
                  </a:ext>
                </a:extLst>
              </a:tr>
            </a:tbl>
          </a:graphicData>
        </a:graphic>
      </p:graphicFrame>
      <p:sp>
        <p:nvSpPr>
          <p:cNvPr id="223" name="Google Shape;223;p40"/>
          <p:cNvSpPr txBox="1"/>
          <p:nvPr/>
        </p:nvSpPr>
        <p:spPr>
          <a:xfrm>
            <a:off x="8009226" y="313942"/>
            <a:ext cx="777337" cy="177404"/>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COMPETITOR #2</a:t>
            </a:r>
            <a:endParaRPr sz="5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1549</Words>
  <Application>Microsoft Macintosh PowerPoint</Application>
  <PresentationFormat>全屏显示(16:9)</PresentationFormat>
  <Paragraphs>298</Paragraphs>
  <Slides>12</Slides>
  <Notes>12</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12</vt:i4>
      </vt:variant>
    </vt:vector>
  </HeadingPairs>
  <TitlesOfParts>
    <vt:vector size="21" baseType="lpstr">
      <vt:lpstr>Lato Black</vt:lpstr>
      <vt:lpstr>Open Sans</vt:lpstr>
      <vt:lpstr>Helvetica Neue Light</vt:lpstr>
      <vt:lpstr>Arial</vt:lpstr>
      <vt:lpstr>Helvetica Neue</vt:lpstr>
      <vt:lpstr>Lato</vt:lpstr>
      <vt:lpstr>Helvetica Light</vt:lpstr>
      <vt:lpstr>Simple Light</vt:lpstr>
      <vt:lpstr>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Zhong, Weiyu</cp:lastModifiedBy>
  <cp:revision>12</cp:revision>
  <dcterms:modified xsi:type="dcterms:W3CDTF">2020-01-18T03:01:27Z</dcterms:modified>
</cp:coreProperties>
</file>